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bin" panose="020B0604020202020204" charset="0"/>
      <p:regular r:id="rId18"/>
    </p:embeddedFont>
    <p:embeddedFont>
      <p:font typeface="Cabin Italics" panose="020B0604020202020204" charset="0"/>
      <p:regular r:id="rId19"/>
    </p:embeddedFont>
    <p:embeddedFont>
      <p:font typeface="Calibri" panose="020F0502020204030204" pitchFamily="34" charset="0"/>
      <p:regular r:id="rId20"/>
      <p:bold r:id="rId21"/>
      <p:italic r:id="rId22"/>
      <p:boldItalic r:id="rId23"/>
    </p:embeddedFont>
    <p:embeddedFont>
      <p:font typeface="Muli Bold" panose="020B0604020202020204" charset="0"/>
      <p:regular r:id="rId24"/>
    </p:embeddedFont>
    <p:embeddedFont>
      <p:font typeface="Muli Ultra-Bold" panose="020B0604020202020204" charset="0"/>
      <p:regular r:id="rId25"/>
    </p:embeddedFont>
    <p:embeddedFont>
      <p:font typeface="Noto Sans Bold" panose="020B0604020202020204" charset="0"/>
      <p:regular r:id="rId26"/>
    </p:embeddedFont>
    <p:embeddedFont>
      <p:font typeface="Noto Serif Display" panose="020B0604020202020204"/>
      <p:regular r:id="rId27"/>
    </p:embeddedFont>
    <p:embeddedFont>
      <p:font typeface="Times New Roman" panose="02020603050405020304" pitchFamily="18" charset="0"/>
      <p:regular r:id="rId28"/>
    </p:embeddedFont>
    <p:embeddedFont>
      <p:font typeface="Times New Roman Bold" panose="02020803070505020304" pitchFamily="18"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7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2.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2.sv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p>
        </p:txBody>
      </p:sp>
      <p:grpSp>
        <p:nvGrpSpPr>
          <p:cNvPr id="3" name="Group 3"/>
          <p:cNvGrpSpPr/>
          <p:nvPr/>
        </p:nvGrpSpPr>
        <p:grpSpPr>
          <a:xfrm>
            <a:off x="905495" y="1315441"/>
            <a:ext cx="9009410" cy="6082798"/>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txBody>
            <a:bodyPr/>
            <a:lstStyle/>
            <a:p>
              <a:endParaRPr lang="en-US" dirty="0"/>
            </a:p>
          </p:txBody>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7" name="Group 7"/>
          <p:cNvGrpSpPr/>
          <p:nvPr/>
        </p:nvGrpSpPr>
        <p:grpSpPr>
          <a:xfrm>
            <a:off x="10261150" y="1315441"/>
            <a:ext cx="7087021" cy="7701883"/>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txBody>
            <a:bodyPr/>
            <a:lstStyle/>
            <a:p>
              <a:endParaRPr lang="en-US" dirty="0"/>
            </a:p>
          </p:txBody>
        </p:sp>
      </p:grpSp>
      <p:sp>
        <p:nvSpPr>
          <p:cNvPr id="9" name="Freeform 9"/>
          <p:cNvSpPr/>
          <p:nvPr/>
        </p:nvSpPr>
        <p:spPr>
          <a:xfrm>
            <a:off x="10692016" y="4401714"/>
            <a:ext cx="6225288" cy="3893634"/>
          </a:xfrm>
          <a:custGeom>
            <a:avLst/>
            <a:gdLst/>
            <a:ahLst/>
            <a:cxnLst/>
            <a:rect l="l" t="t" r="r" b="b"/>
            <a:pathLst>
              <a:path w="6225288" h="3893634">
                <a:moveTo>
                  <a:pt x="0" y="0"/>
                </a:moveTo>
                <a:lnTo>
                  <a:pt x="6225288" y="0"/>
                </a:lnTo>
                <a:lnTo>
                  <a:pt x="6225288" y="3893634"/>
                </a:lnTo>
                <a:lnTo>
                  <a:pt x="0" y="3893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0"/>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1" name="Freeform 11"/>
          <p:cNvSpPr/>
          <p:nvPr/>
        </p:nvSpPr>
        <p:spPr>
          <a:xfrm rot="-203414">
            <a:off x="11173930" y="349951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2" name="Freeform 12"/>
          <p:cNvSpPr/>
          <p:nvPr/>
        </p:nvSpPr>
        <p:spPr>
          <a:xfrm>
            <a:off x="12690344" y="1991652"/>
            <a:ext cx="2228632" cy="1815322"/>
          </a:xfrm>
          <a:custGeom>
            <a:avLst/>
            <a:gdLst/>
            <a:ahLst/>
            <a:cxnLst/>
            <a:rect l="l" t="t" r="r" b="b"/>
            <a:pathLst>
              <a:path w="2228632" h="1815322">
                <a:moveTo>
                  <a:pt x="0" y="0"/>
                </a:moveTo>
                <a:lnTo>
                  <a:pt x="2228632" y="0"/>
                </a:lnTo>
                <a:lnTo>
                  <a:pt x="2228632" y="1815322"/>
                </a:lnTo>
                <a:lnTo>
                  <a:pt x="0" y="1815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3" name="TextBox 13"/>
          <p:cNvSpPr txBox="1"/>
          <p:nvPr/>
        </p:nvSpPr>
        <p:spPr>
          <a:xfrm>
            <a:off x="536958" y="3196704"/>
            <a:ext cx="10155058" cy="1724025"/>
          </a:xfrm>
          <a:prstGeom prst="rect">
            <a:avLst/>
          </a:prstGeom>
        </p:spPr>
        <p:txBody>
          <a:bodyPr lIns="0" tIns="0" rIns="0" bIns="0" rtlCol="0" anchor="t">
            <a:spAutoFit/>
          </a:bodyPr>
          <a:lstStyle/>
          <a:p>
            <a:pPr>
              <a:lnSpc>
                <a:spcPts val="13589"/>
              </a:lnSpc>
            </a:pPr>
            <a:r>
              <a:rPr lang="en-US" sz="11324" spc="-169" dirty="0">
                <a:solidFill>
                  <a:srgbClr val="003EA8"/>
                </a:solidFill>
                <a:latin typeface="Muli Bold"/>
              </a:rPr>
              <a:t>GYM-FITNESS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94" y="657204"/>
            <a:ext cx="15795020" cy="1907038"/>
            <a:chOff x="0" y="0"/>
            <a:chExt cx="5762066" cy="695693"/>
          </a:xfrm>
        </p:grpSpPr>
        <p:sp>
          <p:nvSpPr>
            <p:cNvPr id="3" name="Freeform 3"/>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sp>
        <p:nvSpPr>
          <p:cNvPr id="4" name="Freeform 4"/>
          <p:cNvSpPr/>
          <p:nvPr/>
        </p:nvSpPr>
        <p:spPr>
          <a:xfrm>
            <a:off x="483140" y="2564242"/>
            <a:ext cx="9239456" cy="7357156"/>
          </a:xfrm>
          <a:custGeom>
            <a:avLst/>
            <a:gdLst/>
            <a:ahLst/>
            <a:cxnLst/>
            <a:rect l="l" t="t" r="r" b="b"/>
            <a:pathLst>
              <a:path w="9239456" h="7357156">
                <a:moveTo>
                  <a:pt x="0" y="0"/>
                </a:moveTo>
                <a:lnTo>
                  <a:pt x="9239456" y="0"/>
                </a:lnTo>
                <a:lnTo>
                  <a:pt x="9239456" y="7357156"/>
                </a:lnTo>
                <a:lnTo>
                  <a:pt x="0" y="7357156"/>
                </a:lnTo>
                <a:lnTo>
                  <a:pt x="0" y="0"/>
                </a:lnTo>
                <a:close/>
              </a:path>
            </a:pathLst>
          </a:custGeom>
          <a:blipFill>
            <a:blip r:embed="rId2"/>
            <a:stretch>
              <a:fillRect l="-1911" r="-1911"/>
            </a:stretch>
          </a:blipFill>
        </p:spPr>
        <p:txBody>
          <a:bodyPr/>
          <a:lstStyle/>
          <a:p>
            <a:endParaRPr lang="en-US"/>
          </a:p>
        </p:txBody>
      </p:sp>
      <p:sp>
        <p:nvSpPr>
          <p:cNvPr id="5" name="TextBox 5"/>
          <p:cNvSpPr txBox="1"/>
          <p:nvPr/>
        </p:nvSpPr>
        <p:spPr>
          <a:xfrm>
            <a:off x="2976432" y="924923"/>
            <a:ext cx="12280743" cy="137160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3EA8"/>
                </a:solidFill>
                <a:latin typeface="Muli Bold"/>
              </a:rPr>
              <a:t>Lớp DeviceList</a:t>
            </a:r>
          </a:p>
        </p:txBody>
      </p:sp>
      <p:sp>
        <p:nvSpPr>
          <p:cNvPr id="6" name="TextBox 6"/>
          <p:cNvSpPr txBox="1"/>
          <p:nvPr/>
        </p:nvSpPr>
        <p:spPr>
          <a:xfrm>
            <a:off x="10604907" y="3098456"/>
            <a:ext cx="7683093" cy="6540527"/>
          </a:xfrm>
          <a:prstGeom prst="rect">
            <a:avLst/>
          </a:prstGeom>
        </p:spPr>
        <p:txBody>
          <a:bodyPr lIns="0" tIns="0" rIns="0" bIns="0" rtlCol="0" anchor="t">
            <a:spAutoFit/>
          </a:bodyPr>
          <a:lstStyle/>
          <a:p>
            <a:pPr>
              <a:lnSpc>
                <a:spcPts val="3247"/>
              </a:lnSpc>
            </a:pPr>
            <a:r>
              <a:rPr lang="en-US" sz="2497">
                <a:solidFill>
                  <a:srgbClr val="000000"/>
                </a:solidFill>
                <a:latin typeface="Cabin"/>
              </a:rPr>
              <a:t> Là lớp sử dụng thuộc tính của class Device để thực hiện việc quản lí thiết bị.</a:t>
            </a:r>
          </a:p>
          <a:p>
            <a:pPr>
              <a:lnSpc>
                <a:spcPts val="3247"/>
              </a:lnSpc>
            </a:pPr>
            <a:r>
              <a:rPr lang="en-US" sz="2497">
                <a:solidFill>
                  <a:srgbClr val="000000"/>
                </a:solidFill>
                <a:latin typeface="Cabin"/>
              </a:rPr>
              <a:t> Thuộc tính private:</a:t>
            </a:r>
          </a:p>
          <a:p>
            <a:pPr marL="539294" lvl="1" indent="-269647">
              <a:lnSpc>
                <a:spcPts val="3247"/>
              </a:lnSpc>
              <a:buFont typeface="Arial"/>
              <a:buChar char="•"/>
            </a:pPr>
            <a:r>
              <a:rPr lang="en-US" sz="2497">
                <a:solidFill>
                  <a:srgbClr val="000000"/>
                </a:solidFill>
                <a:latin typeface="Cabin"/>
              </a:rPr>
              <a:t>size : thể hiện số lượng thiết bị.</a:t>
            </a:r>
          </a:p>
          <a:p>
            <a:pPr marL="539294" lvl="1" indent="-269647">
              <a:lnSpc>
                <a:spcPts val="3247"/>
              </a:lnSpc>
              <a:buFont typeface="Arial"/>
              <a:buChar char="•"/>
            </a:pPr>
            <a:r>
              <a:rPr lang="en-US" sz="2497">
                <a:solidFill>
                  <a:srgbClr val="000000"/>
                </a:solidFill>
                <a:latin typeface="Cabin"/>
              </a:rPr>
              <a:t>data: lưu trữ dữ liệu.</a:t>
            </a:r>
          </a:p>
          <a:p>
            <a:pPr>
              <a:lnSpc>
                <a:spcPts val="3247"/>
              </a:lnSpc>
            </a:pPr>
            <a:r>
              <a:rPr lang="en-US" sz="2497">
                <a:solidFill>
                  <a:srgbClr val="000000"/>
                </a:solidFill>
                <a:latin typeface="Cabin"/>
              </a:rPr>
              <a:t> Thuộc tính public:</a:t>
            </a:r>
          </a:p>
          <a:p>
            <a:pPr>
              <a:lnSpc>
                <a:spcPts val="3247"/>
              </a:lnSpc>
            </a:pPr>
            <a:r>
              <a:rPr lang="en-US" sz="2497">
                <a:solidFill>
                  <a:srgbClr val="000000"/>
                </a:solidFill>
                <a:latin typeface="Cabin"/>
              </a:rPr>
              <a:t> Hàm khởi tạo : có tham số để khởi tạo một đối tượng để quản lí thiết bị.</a:t>
            </a:r>
          </a:p>
          <a:p>
            <a:pPr>
              <a:lnSpc>
                <a:spcPts val="3247"/>
              </a:lnSpc>
            </a:pPr>
            <a:r>
              <a:rPr lang="en-US" sz="2497">
                <a:solidFill>
                  <a:srgbClr val="000000"/>
                </a:solidFill>
                <a:latin typeface="Cabin"/>
              </a:rPr>
              <a:t> Các hàm chức năng khác:</a:t>
            </a:r>
          </a:p>
          <a:p>
            <a:pPr>
              <a:lnSpc>
                <a:spcPts val="3247"/>
              </a:lnSpc>
            </a:pPr>
            <a:r>
              <a:rPr lang="en-US" sz="2497">
                <a:solidFill>
                  <a:srgbClr val="000000"/>
                </a:solidFill>
                <a:latin typeface="Cabin"/>
              </a:rPr>
              <a:t> Delete() : xóa một thiết bị.</a:t>
            </a:r>
          </a:p>
          <a:p>
            <a:pPr>
              <a:lnSpc>
                <a:spcPts val="3247"/>
              </a:lnSpc>
            </a:pPr>
            <a:r>
              <a:rPr lang="en-US" sz="2497">
                <a:solidFill>
                  <a:srgbClr val="000000"/>
                </a:solidFill>
                <a:latin typeface="Cabin"/>
              </a:rPr>
              <a:t> Add() : thêm một thiết bị.</a:t>
            </a:r>
          </a:p>
          <a:p>
            <a:pPr>
              <a:lnSpc>
                <a:spcPts val="3247"/>
              </a:lnSpc>
            </a:pPr>
            <a:r>
              <a:rPr lang="en-US" sz="2497">
                <a:solidFill>
                  <a:srgbClr val="000000"/>
                </a:solidFill>
                <a:latin typeface="Cabin"/>
              </a:rPr>
              <a:t> Update() : thực hiện việc cập nhật cho thiết bị.</a:t>
            </a:r>
          </a:p>
          <a:p>
            <a:pPr>
              <a:lnSpc>
                <a:spcPts val="3247"/>
              </a:lnSpc>
            </a:pPr>
            <a:r>
              <a:rPr lang="en-US" sz="2497">
                <a:solidFill>
                  <a:srgbClr val="000000"/>
                </a:solidFill>
                <a:latin typeface="Cabin"/>
              </a:rPr>
              <a:t> BaoLoi() : thực hiện việc báo một thiết bị gặp lỗi trong hệ thống.</a:t>
            </a:r>
          </a:p>
          <a:p>
            <a:pPr>
              <a:lnSpc>
                <a:spcPts val="3247"/>
              </a:lnSpc>
            </a:pPr>
            <a:r>
              <a:rPr lang="en-US" sz="2497">
                <a:solidFill>
                  <a:srgbClr val="000000"/>
                </a:solidFill>
                <a:latin typeface="Cabin"/>
              </a:rPr>
              <a:t> Các hàm làm việc với File: InputFile(), OutputFIle().</a:t>
            </a:r>
          </a:p>
          <a:p>
            <a:pPr>
              <a:lnSpc>
                <a:spcPts val="3247"/>
              </a:lnSpc>
            </a:pPr>
            <a:endParaRPr lang="en-US" sz="2497">
              <a:solidFill>
                <a:srgbClr val="000000"/>
              </a:solidFill>
              <a:latin typeface="Cabin"/>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94" y="657204"/>
            <a:ext cx="15795020" cy="1907038"/>
            <a:chOff x="0" y="0"/>
            <a:chExt cx="5762066" cy="695693"/>
          </a:xfrm>
        </p:grpSpPr>
        <p:sp>
          <p:nvSpPr>
            <p:cNvPr id="3" name="Freeform 3"/>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sp>
        <p:nvSpPr>
          <p:cNvPr id="4" name="Freeform 4"/>
          <p:cNvSpPr/>
          <p:nvPr/>
        </p:nvSpPr>
        <p:spPr>
          <a:xfrm>
            <a:off x="214524" y="2296523"/>
            <a:ext cx="10026676" cy="8521070"/>
          </a:xfrm>
          <a:custGeom>
            <a:avLst/>
            <a:gdLst/>
            <a:ahLst/>
            <a:cxnLst/>
            <a:rect l="l" t="t" r="r" b="b"/>
            <a:pathLst>
              <a:path w="10026676" h="8521070">
                <a:moveTo>
                  <a:pt x="0" y="0"/>
                </a:moveTo>
                <a:lnTo>
                  <a:pt x="10026676" y="0"/>
                </a:lnTo>
                <a:lnTo>
                  <a:pt x="10026676" y="8521070"/>
                </a:lnTo>
                <a:lnTo>
                  <a:pt x="0" y="8521070"/>
                </a:lnTo>
                <a:lnTo>
                  <a:pt x="0" y="0"/>
                </a:lnTo>
                <a:close/>
              </a:path>
            </a:pathLst>
          </a:custGeom>
          <a:blipFill>
            <a:blip r:embed="rId2"/>
            <a:stretch>
              <a:fillRect l="-1511" t="-762" b="-3252"/>
            </a:stretch>
          </a:blipFill>
        </p:spPr>
        <p:txBody>
          <a:bodyPr/>
          <a:lstStyle/>
          <a:p>
            <a:endParaRPr lang="en-US"/>
          </a:p>
        </p:txBody>
      </p:sp>
      <p:sp>
        <p:nvSpPr>
          <p:cNvPr id="5" name="TextBox 5"/>
          <p:cNvSpPr txBox="1"/>
          <p:nvPr/>
        </p:nvSpPr>
        <p:spPr>
          <a:xfrm>
            <a:off x="2976432" y="924923"/>
            <a:ext cx="12280743" cy="137160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3EA8"/>
                </a:solidFill>
                <a:latin typeface="Muli Bold"/>
              </a:rPr>
              <a:t>Lớp SubAdmin</a:t>
            </a:r>
          </a:p>
        </p:txBody>
      </p:sp>
      <p:sp>
        <p:nvSpPr>
          <p:cNvPr id="6" name="TextBox 6"/>
          <p:cNvSpPr txBox="1"/>
          <p:nvPr/>
        </p:nvSpPr>
        <p:spPr>
          <a:xfrm>
            <a:off x="10604907" y="3508031"/>
            <a:ext cx="7683093" cy="5721377"/>
          </a:xfrm>
          <a:prstGeom prst="rect">
            <a:avLst/>
          </a:prstGeom>
        </p:spPr>
        <p:txBody>
          <a:bodyPr lIns="0" tIns="0" rIns="0" bIns="0" rtlCol="0" anchor="t">
            <a:spAutoFit/>
          </a:bodyPr>
          <a:lstStyle/>
          <a:p>
            <a:pPr>
              <a:lnSpc>
                <a:spcPts val="3247"/>
              </a:lnSpc>
            </a:pPr>
            <a:r>
              <a:rPr lang="en-US" sz="2497">
                <a:solidFill>
                  <a:srgbClr val="000000"/>
                </a:solidFill>
                <a:latin typeface="Cabin"/>
              </a:rPr>
              <a:t> Các đối tượng được tạo bởi lớp SubAdmin sẽ được một đối tượng Admin quản lý.</a:t>
            </a:r>
          </a:p>
          <a:p>
            <a:pPr>
              <a:lnSpc>
                <a:spcPts val="3247"/>
              </a:lnSpc>
            </a:pPr>
            <a:r>
              <a:rPr lang="en-US" sz="2497">
                <a:solidFill>
                  <a:srgbClr val="000000"/>
                </a:solidFill>
                <a:latin typeface="Cabin"/>
              </a:rPr>
              <a:t> Thuộc tính private:</a:t>
            </a:r>
          </a:p>
          <a:p>
            <a:pPr marL="539294" lvl="1" indent="-269647">
              <a:lnSpc>
                <a:spcPts val="3247"/>
              </a:lnSpc>
              <a:buFont typeface="Arial"/>
              <a:buChar char="•"/>
            </a:pPr>
            <a:r>
              <a:rPr lang="en-US" sz="2497">
                <a:solidFill>
                  <a:srgbClr val="000000"/>
                </a:solidFill>
                <a:latin typeface="Cabin"/>
              </a:rPr>
              <a:t>size : thể hiện số lượng.</a:t>
            </a:r>
          </a:p>
          <a:p>
            <a:pPr marL="539294" lvl="1" indent="-269647">
              <a:lnSpc>
                <a:spcPts val="3247"/>
              </a:lnSpc>
              <a:buFont typeface="Arial"/>
              <a:buChar char="•"/>
            </a:pPr>
            <a:r>
              <a:rPr lang="en-US" sz="2497">
                <a:solidFill>
                  <a:srgbClr val="000000"/>
                </a:solidFill>
                <a:latin typeface="Cabin"/>
              </a:rPr>
              <a:t>Subadmin : lưu trữ thông tin Subadmin. </a:t>
            </a:r>
          </a:p>
          <a:p>
            <a:pPr>
              <a:lnSpc>
                <a:spcPts val="3247"/>
              </a:lnSpc>
            </a:pPr>
            <a:r>
              <a:rPr lang="en-US" sz="2497">
                <a:solidFill>
                  <a:srgbClr val="000000"/>
                </a:solidFill>
                <a:latin typeface="Cabin"/>
              </a:rPr>
              <a:t> Thuộc tính public:</a:t>
            </a:r>
          </a:p>
          <a:p>
            <a:pPr>
              <a:lnSpc>
                <a:spcPts val="3247"/>
              </a:lnSpc>
            </a:pPr>
            <a:r>
              <a:rPr lang="en-US" sz="2497">
                <a:solidFill>
                  <a:srgbClr val="000000"/>
                </a:solidFill>
                <a:latin typeface="Cabin"/>
              </a:rPr>
              <a:t>  Hàm khởi tạo: có tham số để khởi tạo Subadmin.</a:t>
            </a:r>
          </a:p>
          <a:p>
            <a:pPr>
              <a:lnSpc>
                <a:spcPts val="3247"/>
              </a:lnSpc>
            </a:pPr>
            <a:r>
              <a:rPr lang="en-US" sz="2497">
                <a:solidFill>
                  <a:srgbClr val="000000"/>
                </a:solidFill>
                <a:latin typeface="Cabin"/>
              </a:rPr>
              <a:t>  Getter: Getsize(), GetID(), GetPin().</a:t>
            </a:r>
          </a:p>
          <a:p>
            <a:pPr>
              <a:lnSpc>
                <a:spcPts val="3247"/>
              </a:lnSpc>
            </a:pPr>
            <a:r>
              <a:rPr lang="en-US" sz="2497">
                <a:solidFill>
                  <a:srgbClr val="000000"/>
                </a:solidFill>
                <a:latin typeface="Cabin"/>
              </a:rPr>
              <a:t>  Các hàm chức năng khác:</a:t>
            </a:r>
          </a:p>
          <a:p>
            <a:pPr>
              <a:lnSpc>
                <a:spcPts val="3247"/>
              </a:lnSpc>
            </a:pPr>
            <a:r>
              <a:rPr lang="en-US" sz="2497">
                <a:solidFill>
                  <a:srgbClr val="000000"/>
                </a:solidFill>
                <a:latin typeface="Cabin"/>
              </a:rPr>
              <a:t>   Delete() : thực hiện việc xóa đi một Admin</a:t>
            </a:r>
          </a:p>
          <a:p>
            <a:pPr>
              <a:lnSpc>
                <a:spcPts val="3247"/>
              </a:lnSpc>
            </a:pPr>
            <a:r>
              <a:rPr lang="en-US" sz="2497">
                <a:solidFill>
                  <a:srgbClr val="000000"/>
                </a:solidFill>
                <a:latin typeface="Cabin"/>
              </a:rPr>
              <a:t>   Add() : thêm một subAdmin.</a:t>
            </a:r>
          </a:p>
          <a:p>
            <a:pPr>
              <a:lnSpc>
                <a:spcPts val="3247"/>
              </a:lnSpc>
            </a:pPr>
            <a:r>
              <a:rPr lang="en-US" sz="2497">
                <a:solidFill>
                  <a:srgbClr val="000000"/>
                </a:solidFill>
                <a:latin typeface="Cabin"/>
              </a:rPr>
              <a:t>   findByID(): tìm qua id.</a:t>
            </a:r>
          </a:p>
          <a:p>
            <a:pPr>
              <a:lnSpc>
                <a:spcPts val="3247"/>
              </a:lnSpc>
            </a:pPr>
            <a:r>
              <a:rPr lang="en-US" sz="2497">
                <a:solidFill>
                  <a:srgbClr val="000000"/>
                </a:solidFill>
                <a:latin typeface="Cabin"/>
              </a:rPr>
              <a:t>   Changepassbyid() : thay đổi mật khẩu.</a:t>
            </a:r>
          </a:p>
          <a:p>
            <a:pPr>
              <a:lnSpc>
                <a:spcPts val="3247"/>
              </a:lnSpc>
            </a:pPr>
            <a:endParaRPr lang="en-US" sz="2497">
              <a:solidFill>
                <a:srgbClr val="000000"/>
              </a:solidFill>
              <a:latin typeface="Cabin"/>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en-US"/>
            </a:p>
          </p:txBody>
        </p:sp>
      </p:grpSp>
      <p:grpSp>
        <p:nvGrpSpPr>
          <p:cNvPr id="5" name="Group 5"/>
          <p:cNvGrpSpPr/>
          <p:nvPr/>
        </p:nvGrpSpPr>
        <p:grpSpPr>
          <a:xfrm>
            <a:off x="9625957" y="2915205"/>
            <a:ext cx="7724783" cy="5768744"/>
            <a:chOff x="0" y="0"/>
            <a:chExt cx="2818022" cy="2104453"/>
          </a:xfrm>
        </p:grpSpPr>
        <p:sp>
          <p:nvSpPr>
            <p:cNvPr id="6" name="Freeform 6"/>
            <p:cNvSpPr/>
            <p:nvPr/>
          </p:nvSpPr>
          <p:spPr>
            <a:xfrm>
              <a:off x="0" y="0"/>
              <a:ext cx="2818022" cy="2104453"/>
            </a:xfrm>
            <a:custGeom>
              <a:avLst/>
              <a:gdLst/>
              <a:ahLst/>
              <a:cxnLst/>
              <a:rect l="l" t="t" r="r" b="b"/>
              <a:pathLst>
                <a:path w="2818022" h="2104453">
                  <a:moveTo>
                    <a:pt x="0" y="0"/>
                  </a:moveTo>
                  <a:lnTo>
                    <a:pt x="2818022" y="0"/>
                  </a:lnTo>
                  <a:lnTo>
                    <a:pt x="2818022" y="2104453"/>
                  </a:lnTo>
                  <a:lnTo>
                    <a:pt x="0" y="2104453"/>
                  </a:lnTo>
                  <a:close/>
                </a:path>
              </a:pathLst>
            </a:custGeom>
            <a:solidFill>
              <a:srgbClr val="FFFFFF"/>
            </a:solidFill>
          </p:spPr>
          <p:txBody>
            <a:bodyPr/>
            <a:lstStyle/>
            <a:p>
              <a:endParaRPr lang="en-US"/>
            </a:p>
          </p:txBody>
        </p:sp>
      </p:grpSp>
      <p:grpSp>
        <p:nvGrpSpPr>
          <p:cNvPr id="7" name="Group 7"/>
          <p:cNvGrpSpPr/>
          <p:nvPr/>
        </p:nvGrpSpPr>
        <p:grpSpPr>
          <a:xfrm>
            <a:off x="769852" y="2563723"/>
            <a:ext cx="8358265" cy="5768744"/>
            <a:chOff x="0" y="0"/>
            <a:chExt cx="3049118" cy="2104453"/>
          </a:xfrm>
        </p:grpSpPr>
        <p:sp>
          <p:nvSpPr>
            <p:cNvPr id="8" name="Freeform 8"/>
            <p:cNvSpPr/>
            <p:nvPr/>
          </p:nvSpPr>
          <p:spPr>
            <a:xfrm>
              <a:off x="0" y="0"/>
              <a:ext cx="3049118" cy="2104453"/>
            </a:xfrm>
            <a:custGeom>
              <a:avLst/>
              <a:gdLst/>
              <a:ahLst/>
              <a:cxnLst/>
              <a:rect l="l" t="t" r="r" b="b"/>
              <a:pathLst>
                <a:path w="3049118" h="2104453">
                  <a:moveTo>
                    <a:pt x="0" y="0"/>
                  </a:moveTo>
                  <a:lnTo>
                    <a:pt x="3049118" y="0"/>
                  </a:lnTo>
                  <a:lnTo>
                    <a:pt x="3049118" y="2104453"/>
                  </a:lnTo>
                  <a:lnTo>
                    <a:pt x="0" y="2104453"/>
                  </a:lnTo>
                  <a:close/>
                </a:path>
              </a:pathLst>
            </a:custGeom>
            <a:solidFill>
              <a:srgbClr val="FFFFFF"/>
            </a:solidFill>
          </p:spPr>
          <p:txBody>
            <a:bodyPr/>
            <a:lstStyle/>
            <a:p>
              <a:endParaRPr lang="en-US"/>
            </a:p>
          </p:txBody>
        </p:sp>
      </p:grpSp>
      <p:sp>
        <p:nvSpPr>
          <p:cNvPr id="9" name="Freeform 9"/>
          <p:cNvSpPr/>
          <p:nvPr/>
        </p:nvSpPr>
        <p:spPr>
          <a:xfrm>
            <a:off x="10231960" y="3545972"/>
            <a:ext cx="5778474" cy="4507210"/>
          </a:xfrm>
          <a:custGeom>
            <a:avLst/>
            <a:gdLst/>
            <a:ahLst/>
            <a:cxnLst/>
            <a:rect l="l" t="t" r="r" b="b"/>
            <a:pathLst>
              <a:path w="5778474" h="4507210">
                <a:moveTo>
                  <a:pt x="0" y="0"/>
                </a:moveTo>
                <a:lnTo>
                  <a:pt x="5778474" y="0"/>
                </a:lnTo>
                <a:lnTo>
                  <a:pt x="5778474" y="4507210"/>
                </a:lnTo>
                <a:lnTo>
                  <a:pt x="0" y="45072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5" name="TextBox 15"/>
          <p:cNvSpPr txBox="1"/>
          <p:nvPr/>
        </p:nvSpPr>
        <p:spPr>
          <a:xfrm>
            <a:off x="3343782" y="924697"/>
            <a:ext cx="11600436" cy="1371600"/>
          </a:xfrm>
          <a:prstGeom prst="rect">
            <a:avLst/>
          </a:prstGeom>
        </p:spPr>
        <p:txBody>
          <a:bodyPr lIns="0" tIns="0" rIns="0" bIns="0" rtlCol="0" anchor="t">
            <a:spAutoFit/>
          </a:bodyPr>
          <a:lstStyle/>
          <a:p>
            <a:pPr algn="ctr">
              <a:lnSpc>
                <a:spcPts val="10800"/>
              </a:lnSpc>
            </a:pPr>
            <a:r>
              <a:rPr lang="en-US" sz="9000">
                <a:solidFill>
                  <a:srgbClr val="003EA8"/>
                </a:solidFill>
                <a:latin typeface="Muli Bold"/>
              </a:rPr>
              <a:t>3. Interface</a:t>
            </a:r>
          </a:p>
        </p:txBody>
      </p:sp>
      <p:sp>
        <p:nvSpPr>
          <p:cNvPr id="16" name="Freeform 16"/>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7" name="Group 17"/>
          <p:cNvGrpSpPr/>
          <p:nvPr/>
        </p:nvGrpSpPr>
        <p:grpSpPr>
          <a:xfrm>
            <a:off x="1671144" y="4130674"/>
            <a:ext cx="6868115" cy="2826281"/>
            <a:chOff x="0" y="0"/>
            <a:chExt cx="9157487" cy="3768375"/>
          </a:xfrm>
        </p:grpSpPr>
        <p:sp>
          <p:nvSpPr>
            <p:cNvPr id="18" name="TextBox 18"/>
            <p:cNvSpPr txBox="1"/>
            <p:nvPr/>
          </p:nvSpPr>
          <p:spPr>
            <a:xfrm>
              <a:off x="0" y="2960867"/>
              <a:ext cx="9157487" cy="807508"/>
            </a:xfrm>
            <a:prstGeom prst="rect">
              <a:avLst/>
            </a:prstGeom>
          </p:spPr>
          <p:txBody>
            <a:bodyPr lIns="0" tIns="0" rIns="0" bIns="0" rtlCol="0" anchor="t">
              <a:spAutoFit/>
            </a:bodyPr>
            <a:lstStyle/>
            <a:p>
              <a:pPr>
                <a:lnSpc>
                  <a:spcPts val="4550"/>
                </a:lnSpc>
              </a:pPr>
              <a:endParaRPr/>
            </a:p>
          </p:txBody>
        </p:sp>
        <p:sp>
          <p:nvSpPr>
            <p:cNvPr id="19" name="TextBox 19"/>
            <p:cNvSpPr txBox="1"/>
            <p:nvPr/>
          </p:nvSpPr>
          <p:spPr>
            <a:xfrm>
              <a:off x="0" y="-104775"/>
              <a:ext cx="9157487" cy="1569508"/>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003EA8"/>
                  </a:solidFill>
                  <a:latin typeface="Times New Roman Bold"/>
                </a:rPr>
                <a:t>Admin</a:t>
              </a:r>
            </a:p>
            <a:p>
              <a:pPr marL="755651" lvl="1" indent="-377825">
                <a:lnSpc>
                  <a:spcPts val="4550"/>
                </a:lnSpc>
                <a:buFont typeface="Arial"/>
                <a:buChar char="•"/>
              </a:pPr>
              <a:r>
                <a:rPr lang="en-US" sz="3500">
                  <a:solidFill>
                    <a:srgbClr val="003EA8"/>
                  </a:solidFill>
                  <a:latin typeface="Times New Roman Bold"/>
                </a:rPr>
                <a:t>Nhân viên</a:t>
              </a:r>
            </a:p>
          </p:txBody>
        </p:sp>
      </p:grpSp>
      <p:sp>
        <p:nvSpPr>
          <p:cNvPr id="20" name="Freeform 20"/>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TextBox 22"/>
          <p:cNvSpPr txBox="1"/>
          <p:nvPr/>
        </p:nvSpPr>
        <p:spPr>
          <a:xfrm>
            <a:off x="1671144" y="3441197"/>
            <a:ext cx="6868115" cy="631825"/>
          </a:xfrm>
          <a:prstGeom prst="rect">
            <a:avLst/>
          </a:prstGeom>
        </p:spPr>
        <p:txBody>
          <a:bodyPr lIns="0" tIns="0" rIns="0" bIns="0" rtlCol="0" anchor="t">
            <a:spAutoFit/>
          </a:bodyPr>
          <a:lstStyle/>
          <a:p>
            <a:pPr marL="755642" lvl="1" indent="-377821">
              <a:lnSpc>
                <a:spcPts val="4549"/>
              </a:lnSpc>
              <a:buFont typeface="Arial"/>
              <a:buChar char="•"/>
            </a:pPr>
            <a:r>
              <a:rPr lang="en-US" sz="3499">
                <a:solidFill>
                  <a:srgbClr val="003EA8"/>
                </a:solidFill>
                <a:latin typeface="Times New Roman Bold"/>
              </a:rPr>
              <a:t>Giao diện chính</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404" y="1028700"/>
            <a:ext cx="10299264" cy="2718006"/>
          </a:xfrm>
          <a:custGeom>
            <a:avLst/>
            <a:gdLst/>
            <a:ahLst/>
            <a:cxnLst/>
            <a:rect l="l" t="t" r="r" b="b"/>
            <a:pathLst>
              <a:path w="10299264" h="2718006">
                <a:moveTo>
                  <a:pt x="0" y="0"/>
                </a:moveTo>
                <a:lnTo>
                  <a:pt x="10299264" y="0"/>
                </a:lnTo>
                <a:lnTo>
                  <a:pt x="10299264" y="2718006"/>
                </a:lnTo>
                <a:lnTo>
                  <a:pt x="0" y="2718006"/>
                </a:lnTo>
                <a:lnTo>
                  <a:pt x="0" y="0"/>
                </a:lnTo>
                <a:close/>
              </a:path>
            </a:pathLst>
          </a:custGeom>
          <a:blipFill>
            <a:blip r:embed="rId2"/>
            <a:stretch>
              <a:fillRect b="-6200"/>
            </a:stretch>
          </a:blipFill>
        </p:spPr>
        <p:txBody>
          <a:bodyPr/>
          <a:lstStyle/>
          <a:p>
            <a:endParaRPr lang="en-US"/>
          </a:p>
        </p:txBody>
      </p:sp>
      <p:sp>
        <p:nvSpPr>
          <p:cNvPr id="3" name="Freeform 3"/>
          <p:cNvSpPr/>
          <p:nvPr/>
        </p:nvSpPr>
        <p:spPr>
          <a:xfrm>
            <a:off x="1032404" y="4484403"/>
            <a:ext cx="10659190" cy="2455794"/>
          </a:xfrm>
          <a:custGeom>
            <a:avLst/>
            <a:gdLst/>
            <a:ahLst/>
            <a:cxnLst/>
            <a:rect l="l" t="t" r="r" b="b"/>
            <a:pathLst>
              <a:path w="10659190" h="2455794">
                <a:moveTo>
                  <a:pt x="0" y="0"/>
                </a:moveTo>
                <a:lnTo>
                  <a:pt x="10659190" y="0"/>
                </a:lnTo>
                <a:lnTo>
                  <a:pt x="10659190" y="2455794"/>
                </a:lnTo>
                <a:lnTo>
                  <a:pt x="0" y="2455794"/>
                </a:lnTo>
                <a:lnTo>
                  <a:pt x="0" y="0"/>
                </a:lnTo>
                <a:close/>
              </a:path>
            </a:pathLst>
          </a:custGeom>
          <a:blipFill>
            <a:blip r:embed="rId3"/>
            <a:stretch>
              <a:fillRect/>
            </a:stretch>
          </a:blipFill>
        </p:spPr>
        <p:txBody>
          <a:bodyPr/>
          <a:lstStyle/>
          <a:p>
            <a:endParaRPr lang="en-US"/>
          </a:p>
        </p:txBody>
      </p:sp>
      <p:sp>
        <p:nvSpPr>
          <p:cNvPr id="4" name="Freeform 4"/>
          <p:cNvSpPr/>
          <p:nvPr/>
        </p:nvSpPr>
        <p:spPr>
          <a:xfrm>
            <a:off x="1036108" y="7472635"/>
            <a:ext cx="10655486" cy="2511277"/>
          </a:xfrm>
          <a:custGeom>
            <a:avLst/>
            <a:gdLst/>
            <a:ahLst/>
            <a:cxnLst/>
            <a:rect l="l" t="t" r="r" b="b"/>
            <a:pathLst>
              <a:path w="10655486" h="2511277">
                <a:moveTo>
                  <a:pt x="0" y="0"/>
                </a:moveTo>
                <a:lnTo>
                  <a:pt x="10655486" y="0"/>
                </a:lnTo>
                <a:lnTo>
                  <a:pt x="10655486" y="2511276"/>
                </a:lnTo>
                <a:lnTo>
                  <a:pt x="0" y="251127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448310"/>
            <a:ext cx="8936355"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Khi bắt đầu vào hệ thống sẽ có giao diện sau</a:t>
            </a:r>
          </a:p>
        </p:txBody>
      </p:sp>
      <p:sp>
        <p:nvSpPr>
          <p:cNvPr id="6" name="TextBox 6"/>
          <p:cNvSpPr txBox="1"/>
          <p:nvPr/>
        </p:nvSpPr>
        <p:spPr>
          <a:xfrm>
            <a:off x="391062" y="3792022"/>
            <a:ext cx="17081551"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Khi chọn 1 ta sẽ đăng nhập với tư cách của user (nhân viên) sẽ có giao diện sau</a:t>
            </a:r>
          </a:p>
        </p:txBody>
      </p:sp>
      <p:sp>
        <p:nvSpPr>
          <p:cNvPr id="7" name="TextBox 7"/>
          <p:cNvSpPr txBox="1"/>
          <p:nvPr/>
        </p:nvSpPr>
        <p:spPr>
          <a:xfrm>
            <a:off x="1036108" y="6892245"/>
            <a:ext cx="4840367"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Thêm nội dung văn bản</a:t>
            </a:r>
          </a:p>
        </p:txBody>
      </p:sp>
      <p:sp>
        <p:nvSpPr>
          <p:cNvPr id="8" name="TextBox 8"/>
          <p:cNvSpPr txBox="1"/>
          <p:nvPr/>
        </p:nvSpPr>
        <p:spPr>
          <a:xfrm>
            <a:off x="1036108" y="6892245"/>
            <a:ext cx="13898047"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Khi chọn 2 ta sẽ đăng nhập với tư cách của admin sẽ có giao diện sau</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287720"/>
            <a:ext cx="8115300" cy="7452550"/>
          </a:xfrm>
          <a:custGeom>
            <a:avLst/>
            <a:gdLst/>
            <a:ahLst/>
            <a:cxnLst/>
            <a:rect l="l" t="t" r="r" b="b"/>
            <a:pathLst>
              <a:path w="8115300" h="7452550">
                <a:moveTo>
                  <a:pt x="0" y="0"/>
                </a:moveTo>
                <a:lnTo>
                  <a:pt x="8115300" y="0"/>
                </a:lnTo>
                <a:lnTo>
                  <a:pt x="8115300" y="7452550"/>
                </a:lnTo>
                <a:lnTo>
                  <a:pt x="0" y="7452550"/>
                </a:lnTo>
                <a:lnTo>
                  <a:pt x="0" y="0"/>
                </a:lnTo>
                <a:close/>
              </a:path>
            </a:pathLst>
          </a:custGeom>
          <a:blipFill>
            <a:blip r:embed="rId2"/>
            <a:stretch>
              <a:fillRect/>
            </a:stretch>
          </a:blipFill>
        </p:spPr>
        <p:txBody>
          <a:bodyPr/>
          <a:lstStyle/>
          <a:p>
            <a:endParaRPr lang="en-US"/>
          </a:p>
        </p:txBody>
      </p:sp>
      <p:sp>
        <p:nvSpPr>
          <p:cNvPr id="3" name="Freeform 3"/>
          <p:cNvSpPr/>
          <p:nvPr/>
        </p:nvSpPr>
        <p:spPr>
          <a:xfrm>
            <a:off x="10360882" y="2330446"/>
            <a:ext cx="5966323" cy="7409824"/>
          </a:xfrm>
          <a:custGeom>
            <a:avLst/>
            <a:gdLst/>
            <a:ahLst/>
            <a:cxnLst/>
            <a:rect l="l" t="t" r="r" b="b"/>
            <a:pathLst>
              <a:path w="5966323" h="7409824">
                <a:moveTo>
                  <a:pt x="0" y="0"/>
                </a:moveTo>
                <a:lnTo>
                  <a:pt x="5966323" y="0"/>
                </a:lnTo>
                <a:lnTo>
                  <a:pt x="5966323" y="7409824"/>
                </a:lnTo>
                <a:lnTo>
                  <a:pt x="0" y="7409824"/>
                </a:lnTo>
                <a:lnTo>
                  <a:pt x="0" y="0"/>
                </a:lnTo>
                <a:close/>
              </a:path>
            </a:pathLst>
          </a:custGeom>
          <a:blipFill>
            <a:blip r:embed="rId3"/>
            <a:stretch>
              <a:fillRect l="-1066" r="-1066" b="-6662"/>
            </a:stretch>
          </a:blipFill>
        </p:spPr>
        <p:txBody>
          <a:bodyPr/>
          <a:lstStyle/>
          <a:p>
            <a:endParaRPr lang="en-US"/>
          </a:p>
        </p:txBody>
      </p:sp>
      <p:sp>
        <p:nvSpPr>
          <p:cNvPr id="4" name="TextBox 4"/>
          <p:cNvSpPr txBox="1"/>
          <p:nvPr/>
        </p:nvSpPr>
        <p:spPr>
          <a:xfrm>
            <a:off x="2226110" y="1097292"/>
            <a:ext cx="5503902" cy="883252"/>
          </a:xfrm>
          <a:prstGeom prst="rect">
            <a:avLst/>
          </a:prstGeom>
        </p:spPr>
        <p:txBody>
          <a:bodyPr lIns="0" tIns="0" rIns="0" bIns="0" rtlCol="0" anchor="t">
            <a:spAutoFit/>
          </a:bodyPr>
          <a:lstStyle/>
          <a:p>
            <a:pPr algn="ctr">
              <a:lnSpc>
                <a:spcPts val="6507"/>
              </a:lnSpc>
            </a:pPr>
            <a:r>
              <a:rPr lang="en-US" sz="4647">
                <a:solidFill>
                  <a:srgbClr val="000000"/>
                </a:solidFill>
                <a:latin typeface="Times New Roman Bold"/>
              </a:rPr>
              <a:t>MENU NHÂN VIÊN</a:t>
            </a:r>
          </a:p>
        </p:txBody>
      </p:sp>
      <p:sp>
        <p:nvSpPr>
          <p:cNvPr id="5" name="TextBox 5"/>
          <p:cNvSpPr txBox="1"/>
          <p:nvPr/>
        </p:nvSpPr>
        <p:spPr>
          <a:xfrm>
            <a:off x="11251996" y="1097292"/>
            <a:ext cx="4184094" cy="882015"/>
          </a:xfrm>
          <a:prstGeom prst="rect">
            <a:avLst/>
          </a:prstGeom>
        </p:spPr>
        <p:txBody>
          <a:bodyPr lIns="0" tIns="0" rIns="0" bIns="0" rtlCol="0" anchor="t">
            <a:spAutoFit/>
          </a:bodyPr>
          <a:lstStyle/>
          <a:p>
            <a:pPr algn="ctr">
              <a:lnSpc>
                <a:spcPts val="6509"/>
              </a:lnSpc>
            </a:pPr>
            <a:r>
              <a:rPr lang="en-US" sz="4650">
                <a:solidFill>
                  <a:srgbClr val="000000"/>
                </a:solidFill>
                <a:latin typeface="Times New Roman Bold"/>
              </a:rPr>
              <a:t>MENU ADMIN</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en-US"/>
            </a:p>
          </p:txBody>
        </p:sp>
      </p:grpSp>
      <p:grpSp>
        <p:nvGrpSpPr>
          <p:cNvPr id="5" name="Group 5"/>
          <p:cNvGrpSpPr/>
          <p:nvPr/>
        </p:nvGrpSpPr>
        <p:grpSpPr>
          <a:xfrm>
            <a:off x="9625957" y="2915205"/>
            <a:ext cx="7724783" cy="5768744"/>
            <a:chOff x="0" y="0"/>
            <a:chExt cx="2818022" cy="2104453"/>
          </a:xfrm>
        </p:grpSpPr>
        <p:sp>
          <p:nvSpPr>
            <p:cNvPr id="6" name="Freeform 6"/>
            <p:cNvSpPr/>
            <p:nvPr/>
          </p:nvSpPr>
          <p:spPr>
            <a:xfrm>
              <a:off x="0" y="0"/>
              <a:ext cx="2818022" cy="2104453"/>
            </a:xfrm>
            <a:custGeom>
              <a:avLst/>
              <a:gdLst/>
              <a:ahLst/>
              <a:cxnLst/>
              <a:rect l="l" t="t" r="r" b="b"/>
              <a:pathLst>
                <a:path w="2818022" h="2104453">
                  <a:moveTo>
                    <a:pt x="0" y="0"/>
                  </a:moveTo>
                  <a:lnTo>
                    <a:pt x="2818022" y="0"/>
                  </a:lnTo>
                  <a:lnTo>
                    <a:pt x="2818022" y="2104453"/>
                  </a:lnTo>
                  <a:lnTo>
                    <a:pt x="0" y="2104453"/>
                  </a:lnTo>
                  <a:close/>
                </a:path>
              </a:pathLst>
            </a:custGeom>
            <a:solidFill>
              <a:srgbClr val="FFFFFF"/>
            </a:solidFill>
          </p:spPr>
          <p:txBody>
            <a:bodyPr/>
            <a:lstStyle/>
            <a:p>
              <a:endParaRPr lang="en-US"/>
            </a:p>
          </p:txBody>
        </p:sp>
      </p:grpSp>
      <p:grpSp>
        <p:nvGrpSpPr>
          <p:cNvPr id="7" name="Group 7"/>
          <p:cNvGrpSpPr/>
          <p:nvPr/>
        </p:nvGrpSpPr>
        <p:grpSpPr>
          <a:xfrm>
            <a:off x="926069" y="2915205"/>
            <a:ext cx="8358265" cy="5768744"/>
            <a:chOff x="0" y="0"/>
            <a:chExt cx="3049118" cy="2104453"/>
          </a:xfrm>
        </p:grpSpPr>
        <p:sp>
          <p:nvSpPr>
            <p:cNvPr id="8" name="Freeform 8"/>
            <p:cNvSpPr/>
            <p:nvPr/>
          </p:nvSpPr>
          <p:spPr>
            <a:xfrm>
              <a:off x="0" y="0"/>
              <a:ext cx="3049118" cy="2104453"/>
            </a:xfrm>
            <a:custGeom>
              <a:avLst/>
              <a:gdLst/>
              <a:ahLst/>
              <a:cxnLst/>
              <a:rect l="l" t="t" r="r" b="b"/>
              <a:pathLst>
                <a:path w="3049118" h="2104453">
                  <a:moveTo>
                    <a:pt x="0" y="0"/>
                  </a:moveTo>
                  <a:lnTo>
                    <a:pt x="3049118" y="0"/>
                  </a:lnTo>
                  <a:lnTo>
                    <a:pt x="3049118" y="2104453"/>
                  </a:lnTo>
                  <a:lnTo>
                    <a:pt x="0" y="2104453"/>
                  </a:lnTo>
                  <a:close/>
                </a:path>
              </a:pathLst>
            </a:custGeom>
            <a:solidFill>
              <a:srgbClr val="FFFFFF"/>
            </a:solidFill>
          </p:spPr>
          <p:txBody>
            <a:bodyPr/>
            <a:lstStyle/>
            <a:p>
              <a:endParaRPr lang="en-US"/>
            </a:p>
          </p:txBody>
        </p:sp>
      </p:grpSp>
      <p:sp>
        <p:nvSpPr>
          <p:cNvPr id="9" name="Freeform 9"/>
          <p:cNvSpPr/>
          <p:nvPr/>
        </p:nvSpPr>
        <p:spPr>
          <a:xfrm>
            <a:off x="10231960" y="3545972"/>
            <a:ext cx="5778474" cy="4507210"/>
          </a:xfrm>
          <a:custGeom>
            <a:avLst/>
            <a:gdLst/>
            <a:ahLst/>
            <a:cxnLst/>
            <a:rect l="l" t="t" r="r" b="b"/>
            <a:pathLst>
              <a:path w="5778474" h="4507210">
                <a:moveTo>
                  <a:pt x="0" y="0"/>
                </a:moveTo>
                <a:lnTo>
                  <a:pt x="5778474" y="0"/>
                </a:lnTo>
                <a:lnTo>
                  <a:pt x="5778474" y="4507210"/>
                </a:lnTo>
                <a:lnTo>
                  <a:pt x="0" y="45072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5" name="TextBox 15"/>
          <p:cNvSpPr txBox="1"/>
          <p:nvPr/>
        </p:nvSpPr>
        <p:spPr>
          <a:xfrm>
            <a:off x="3343782" y="743722"/>
            <a:ext cx="11600436" cy="1552575"/>
          </a:xfrm>
          <a:prstGeom prst="rect">
            <a:avLst/>
          </a:prstGeom>
        </p:spPr>
        <p:txBody>
          <a:bodyPr lIns="0" tIns="0" rIns="0" bIns="0" rtlCol="0" anchor="t">
            <a:spAutoFit/>
          </a:bodyPr>
          <a:lstStyle/>
          <a:p>
            <a:pPr algn="ctr">
              <a:lnSpc>
                <a:spcPts val="10800"/>
              </a:lnSpc>
            </a:pPr>
            <a:r>
              <a:rPr lang="en-US" sz="9000">
                <a:solidFill>
                  <a:srgbClr val="003EA8"/>
                </a:solidFill>
                <a:latin typeface="Times New Roman Bold"/>
              </a:rPr>
              <a:t>5.Development</a:t>
            </a:r>
          </a:p>
        </p:txBody>
      </p:sp>
      <p:sp>
        <p:nvSpPr>
          <p:cNvPr id="16" name="Freeform 16"/>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203414">
            <a:off x="11489227" y="4583034"/>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TextBox 19"/>
          <p:cNvSpPr txBox="1"/>
          <p:nvPr/>
        </p:nvSpPr>
        <p:spPr>
          <a:xfrm>
            <a:off x="1226354" y="4206334"/>
            <a:ext cx="7757695" cy="3184735"/>
          </a:xfrm>
          <a:prstGeom prst="rect">
            <a:avLst/>
          </a:prstGeom>
        </p:spPr>
        <p:txBody>
          <a:bodyPr lIns="0" tIns="0" rIns="0" bIns="0" rtlCol="0" anchor="t">
            <a:spAutoFit/>
          </a:bodyPr>
          <a:lstStyle/>
          <a:p>
            <a:pPr algn="just">
              <a:lnSpc>
                <a:spcPts val="3553"/>
              </a:lnSpc>
              <a:spcBef>
                <a:spcPct val="0"/>
              </a:spcBef>
            </a:pPr>
            <a:r>
              <a:rPr lang="en-US" sz="2733">
                <a:solidFill>
                  <a:srgbClr val="003EA8"/>
                </a:solidFill>
                <a:latin typeface="Times New Roman"/>
              </a:rPr>
              <a:t>Chương trình hiện tại còn rất cơ bản, vì thế có nhiều vấn đề như giao diện, phương thức tối ưu xử lý các yêu cầu, xây dựng cấu trúc dữ liệu và lưu trữ dữ liệu. Vì thế, các thành viên trong nhóm sẽ tiếp tục học tập, bổ sung kiến thức để có thể xây dựng một chương trình quản lý tốt và tối ưu hơn trong tương lai.</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573" b="-4648"/>
            </a:stretch>
          </a:blipFill>
        </p:spPr>
        <p:txBody>
          <a:bodyPr/>
          <a:lstStyle/>
          <a:p>
            <a:endParaRPr 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p>
        </p:txBody>
      </p:sp>
      <p:grpSp>
        <p:nvGrpSpPr>
          <p:cNvPr id="3" name="Group 3"/>
          <p:cNvGrpSpPr/>
          <p:nvPr/>
        </p:nvGrpSpPr>
        <p:grpSpPr>
          <a:xfrm>
            <a:off x="1219294" y="2910273"/>
            <a:ext cx="15795020" cy="6745738"/>
            <a:chOff x="0" y="0"/>
            <a:chExt cx="5762066" cy="2460863"/>
          </a:xfrm>
        </p:grpSpPr>
        <p:sp>
          <p:nvSpPr>
            <p:cNvPr id="4" name="Freeform 4"/>
            <p:cNvSpPr/>
            <p:nvPr/>
          </p:nvSpPr>
          <p:spPr>
            <a:xfrm>
              <a:off x="0" y="0"/>
              <a:ext cx="5762066" cy="2460863"/>
            </a:xfrm>
            <a:custGeom>
              <a:avLst/>
              <a:gdLst/>
              <a:ahLst/>
              <a:cxnLst/>
              <a:rect l="l" t="t" r="r" b="b"/>
              <a:pathLst>
                <a:path w="5762066" h="2460863">
                  <a:moveTo>
                    <a:pt x="0" y="0"/>
                  </a:moveTo>
                  <a:lnTo>
                    <a:pt x="5762066" y="0"/>
                  </a:lnTo>
                  <a:lnTo>
                    <a:pt x="5762066" y="2460863"/>
                  </a:lnTo>
                  <a:lnTo>
                    <a:pt x="0" y="2460863"/>
                  </a:lnTo>
                  <a:close/>
                </a:path>
              </a:pathLst>
            </a:custGeom>
            <a:solidFill>
              <a:srgbClr val="FFFFFF"/>
            </a:solidFill>
          </p:spPr>
          <p:txBody>
            <a:bodyPr/>
            <a:lstStyle/>
            <a:p>
              <a:endParaRPr lang="en-US" dirty="0"/>
            </a:p>
          </p:txBody>
        </p:sp>
      </p:gr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dirty="0"/>
            </a:p>
          </p:txBody>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8" name="AutoShape 8"/>
          <p:cNvSpPr/>
          <p:nvPr/>
        </p:nvSpPr>
        <p:spPr>
          <a:xfrm rot="-5400000">
            <a:off x="-541453" y="6273617"/>
            <a:ext cx="6745738" cy="0"/>
          </a:xfrm>
          <a:prstGeom prst="line">
            <a:avLst/>
          </a:prstGeom>
          <a:ln w="19050" cap="flat">
            <a:solidFill>
              <a:srgbClr val="CCCCCC"/>
            </a:solidFill>
            <a:prstDash val="solid"/>
            <a:headEnd type="none" w="sm" len="sm"/>
            <a:tailEnd type="none" w="sm" len="sm"/>
          </a:ln>
        </p:spPr>
        <p:txBody>
          <a:bodyPr/>
          <a:lstStyle/>
          <a:p>
            <a:endParaRPr lang="en-US" dirty="0"/>
          </a:p>
        </p:txBody>
      </p:sp>
      <p:sp>
        <p:nvSpPr>
          <p:cNvPr id="9" name="AutoShape 9"/>
          <p:cNvSpPr/>
          <p:nvPr/>
        </p:nvSpPr>
        <p:spPr>
          <a:xfrm rot="-5400000">
            <a:off x="6878694" y="6273617"/>
            <a:ext cx="6745738" cy="0"/>
          </a:xfrm>
          <a:prstGeom prst="line">
            <a:avLst/>
          </a:prstGeom>
          <a:ln w="19050" cap="flat">
            <a:solidFill>
              <a:srgbClr val="CCCCCC"/>
            </a:solidFill>
            <a:prstDash val="solid"/>
            <a:headEnd type="none" w="sm" len="sm"/>
            <a:tailEnd type="none" w="sm" len="sm"/>
          </a:ln>
        </p:spPr>
        <p:txBody>
          <a:bodyPr/>
          <a:lstStyle/>
          <a:p>
            <a:endParaRPr lang="en-US" dirty="0"/>
          </a:p>
        </p:txBody>
      </p:sp>
      <p:sp>
        <p:nvSpPr>
          <p:cNvPr id="10" name="AutoShape 10"/>
          <p:cNvSpPr/>
          <p:nvPr/>
        </p:nvSpPr>
        <p:spPr>
          <a:xfrm rot="-5400000">
            <a:off x="5264035" y="6273617"/>
            <a:ext cx="6745738" cy="0"/>
          </a:xfrm>
          <a:prstGeom prst="line">
            <a:avLst/>
          </a:prstGeom>
          <a:ln w="19050" cap="flat">
            <a:solidFill>
              <a:srgbClr val="CCCCCC"/>
            </a:solidFill>
            <a:prstDash val="solid"/>
            <a:headEnd type="none" w="sm" len="sm"/>
            <a:tailEnd type="none" w="sm" len="sm"/>
          </a:ln>
        </p:spPr>
        <p:txBody>
          <a:bodyPr/>
          <a:lstStyle/>
          <a:p>
            <a:endParaRPr lang="en-US" dirty="0"/>
          </a:p>
        </p:txBody>
      </p:sp>
      <p:grpSp>
        <p:nvGrpSpPr>
          <p:cNvPr id="11" name="Group 11"/>
          <p:cNvGrpSpPr/>
          <p:nvPr/>
        </p:nvGrpSpPr>
        <p:grpSpPr>
          <a:xfrm>
            <a:off x="13821430" y="6055702"/>
            <a:ext cx="4791997" cy="4775719"/>
            <a:chOff x="0" y="0"/>
            <a:chExt cx="6389330" cy="6367625"/>
          </a:xfrm>
        </p:grpSpPr>
        <p:sp>
          <p:nvSpPr>
            <p:cNvPr id="12" name="Freeform 12"/>
            <p:cNvSpPr/>
            <p:nvPr/>
          </p:nvSpPr>
          <p:spPr>
            <a:xfrm>
              <a:off x="0" y="338421"/>
              <a:ext cx="6389330" cy="6029204"/>
            </a:xfrm>
            <a:custGeom>
              <a:avLst/>
              <a:gdLst/>
              <a:ahLst/>
              <a:cxnLst/>
              <a:rect l="l" t="t" r="r" b="b"/>
              <a:pathLst>
                <a:path w="6389330" h="6029204">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3" name="Freeform 13"/>
            <p:cNvSpPr/>
            <p:nvPr/>
          </p:nvSpPr>
          <p:spPr>
            <a:xfrm rot="-203414">
              <a:off x="1228888" y="24588"/>
              <a:ext cx="868401" cy="1245020"/>
            </a:xfrm>
            <a:custGeom>
              <a:avLst/>
              <a:gdLst/>
              <a:ahLst/>
              <a:cxnLst/>
              <a:rect l="l" t="t" r="r" b="b"/>
              <a:pathLst>
                <a:path w="868401" h="1245020">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4" name="TextBox 14"/>
          <p:cNvSpPr txBox="1"/>
          <p:nvPr/>
        </p:nvSpPr>
        <p:spPr>
          <a:xfrm>
            <a:off x="2417079" y="924916"/>
            <a:ext cx="12106634" cy="1371600"/>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003EA8"/>
                </a:solidFill>
                <a:latin typeface="Muli Bold"/>
              </a:rPr>
              <a:t>TABLE OF CONTENT</a:t>
            </a:r>
          </a:p>
        </p:txBody>
      </p:sp>
      <p:sp>
        <p:nvSpPr>
          <p:cNvPr id="15" name="TextBox 15"/>
          <p:cNvSpPr txBox="1"/>
          <p:nvPr/>
        </p:nvSpPr>
        <p:spPr>
          <a:xfrm>
            <a:off x="1650988" y="321926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Muli Bold"/>
              </a:rPr>
              <a:t>1.</a:t>
            </a:r>
          </a:p>
        </p:txBody>
      </p:sp>
      <p:sp>
        <p:nvSpPr>
          <p:cNvPr id="16" name="TextBox 16"/>
          <p:cNvSpPr txBox="1"/>
          <p:nvPr/>
        </p:nvSpPr>
        <p:spPr>
          <a:xfrm>
            <a:off x="1650988" y="431817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Muli Bold"/>
              </a:rPr>
              <a:t>2.</a:t>
            </a:r>
          </a:p>
        </p:txBody>
      </p:sp>
      <p:sp>
        <p:nvSpPr>
          <p:cNvPr id="17" name="TextBox 17"/>
          <p:cNvSpPr txBox="1"/>
          <p:nvPr/>
        </p:nvSpPr>
        <p:spPr>
          <a:xfrm>
            <a:off x="1650988" y="5413546"/>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Muli Bold"/>
              </a:rPr>
              <a:t>3.</a:t>
            </a:r>
          </a:p>
        </p:txBody>
      </p:sp>
      <p:sp>
        <p:nvSpPr>
          <p:cNvPr id="18" name="TextBox 18"/>
          <p:cNvSpPr txBox="1"/>
          <p:nvPr/>
        </p:nvSpPr>
        <p:spPr>
          <a:xfrm>
            <a:off x="1650988" y="6508921"/>
            <a:ext cx="766091"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003EA8"/>
                </a:solidFill>
                <a:latin typeface="Muli Bold"/>
              </a:rPr>
              <a:t>4.</a:t>
            </a:r>
          </a:p>
        </p:txBody>
      </p:sp>
      <p:sp>
        <p:nvSpPr>
          <p:cNvPr id="19" name="TextBox 19"/>
          <p:cNvSpPr txBox="1"/>
          <p:nvPr/>
        </p:nvSpPr>
        <p:spPr>
          <a:xfrm>
            <a:off x="3102045" y="3310071"/>
            <a:ext cx="3151346" cy="580390"/>
          </a:xfrm>
          <a:prstGeom prst="rect">
            <a:avLst/>
          </a:prstGeom>
        </p:spPr>
        <p:txBody>
          <a:bodyPr lIns="0" tIns="0" rIns="0" bIns="0" rtlCol="0" anchor="t">
            <a:spAutoFit/>
          </a:bodyPr>
          <a:lstStyle/>
          <a:p>
            <a:pPr algn="ctr">
              <a:lnSpc>
                <a:spcPts val="4759"/>
              </a:lnSpc>
            </a:pPr>
            <a:r>
              <a:rPr lang="en-US" sz="3399" dirty="0">
                <a:solidFill>
                  <a:srgbClr val="003EA8"/>
                </a:solidFill>
                <a:latin typeface="Noto Serif Display"/>
              </a:rPr>
              <a:t>Topic overview</a:t>
            </a:r>
          </a:p>
        </p:txBody>
      </p:sp>
      <p:sp>
        <p:nvSpPr>
          <p:cNvPr id="20" name="TextBox 20"/>
          <p:cNvSpPr txBox="1"/>
          <p:nvPr/>
        </p:nvSpPr>
        <p:spPr>
          <a:xfrm>
            <a:off x="3102045" y="4408976"/>
            <a:ext cx="2538794" cy="580390"/>
          </a:xfrm>
          <a:prstGeom prst="rect">
            <a:avLst/>
          </a:prstGeom>
        </p:spPr>
        <p:txBody>
          <a:bodyPr lIns="0" tIns="0" rIns="0" bIns="0" rtlCol="0" anchor="t">
            <a:spAutoFit/>
          </a:bodyPr>
          <a:lstStyle/>
          <a:p>
            <a:pPr>
              <a:lnSpc>
                <a:spcPts val="4759"/>
              </a:lnSpc>
            </a:pPr>
            <a:r>
              <a:rPr lang="en-US" sz="3399" dirty="0">
                <a:solidFill>
                  <a:srgbClr val="003EA8"/>
                </a:solidFill>
                <a:latin typeface="Noto Serif Display"/>
              </a:rPr>
              <a:t>Analysis</a:t>
            </a:r>
          </a:p>
        </p:txBody>
      </p:sp>
      <p:sp>
        <p:nvSpPr>
          <p:cNvPr id="21" name="TextBox 21"/>
          <p:cNvSpPr txBox="1"/>
          <p:nvPr/>
        </p:nvSpPr>
        <p:spPr>
          <a:xfrm>
            <a:off x="3102045" y="5475312"/>
            <a:ext cx="4840367" cy="580390"/>
          </a:xfrm>
          <a:prstGeom prst="rect">
            <a:avLst/>
          </a:prstGeom>
        </p:spPr>
        <p:txBody>
          <a:bodyPr lIns="0" tIns="0" rIns="0" bIns="0" rtlCol="0" anchor="t">
            <a:spAutoFit/>
          </a:bodyPr>
          <a:lstStyle/>
          <a:p>
            <a:pPr>
              <a:lnSpc>
                <a:spcPts val="4759"/>
              </a:lnSpc>
            </a:pPr>
            <a:r>
              <a:rPr lang="en-US" sz="3399" dirty="0">
                <a:solidFill>
                  <a:srgbClr val="003EA8"/>
                </a:solidFill>
                <a:latin typeface="Noto Serif Display"/>
              </a:rPr>
              <a:t>Interface</a:t>
            </a:r>
          </a:p>
        </p:txBody>
      </p:sp>
      <p:sp>
        <p:nvSpPr>
          <p:cNvPr id="22" name="TextBox 22"/>
          <p:cNvSpPr txBox="1"/>
          <p:nvPr/>
        </p:nvSpPr>
        <p:spPr>
          <a:xfrm>
            <a:off x="3102045" y="6599726"/>
            <a:ext cx="4840367" cy="580390"/>
          </a:xfrm>
          <a:prstGeom prst="rect">
            <a:avLst/>
          </a:prstGeom>
        </p:spPr>
        <p:txBody>
          <a:bodyPr lIns="0" tIns="0" rIns="0" bIns="0" rtlCol="0" anchor="t">
            <a:spAutoFit/>
          </a:bodyPr>
          <a:lstStyle/>
          <a:p>
            <a:pPr>
              <a:lnSpc>
                <a:spcPts val="4759"/>
              </a:lnSpc>
            </a:pPr>
            <a:r>
              <a:rPr lang="en-US" sz="3399" dirty="0">
                <a:solidFill>
                  <a:srgbClr val="003EA8"/>
                </a:solidFill>
                <a:latin typeface="Noto Serif Display"/>
              </a:rPr>
              <a:t>Development</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dirty="0"/>
          </a:p>
        </p:txBody>
      </p:sp>
      <p:grpSp>
        <p:nvGrpSpPr>
          <p:cNvPr id="3" name="Group 3"/>
          <p:cNvGrpSpPr/>
          <p:nvPr/>
        </p:nvGrpSpPr>
        <p:grpSpPr>
          <a:xfrm>
            <a:off x="905495" y="657204"/>
            <a:ext cx="9009410" cy="1907038"/>
            <a:chOff x="0" y="0"/>
            <a:chExt cx="3286657" cy="695693"/>
          </a:xfrm>
        </p:grpSpPr>
        <p:sp>
          <p:nvSpPr>
            <p:cNvPr id="4" name="Freeform 4"/>
            <p:cNvSpPr/>
            <p:nvPr/>
          </p:nvSpPr>
          <p:spPr>
            <a:xfrm>
              <a:off x="0" y="0"/>
              <a:ext cx="3286657" cy="695693"/>
            </a:xfrm>
            <a:custGeom>
              <a:avLst/>
              <a:gdLst/>
              <a:ahLst/>
              <a:cxnLst/>
              <a:rect l="l" t="t" r="r" b="b"/>
              <a:pathLst>
                <a:path w="3286657" h="695693">
                  <a:moveTo>
                    <a:pt x="0" y="0"/>
                  </a:moveTo>
                  <a:lnTo>
                    <a:pt x="3286657" y="0"/>
                  </a:lnTo>
                  <a:lnTo>
                    <a:pt x="3286657" y="695693"/>
                  </a:lnTo>
                  <a:lnTo>
                    <a:pt x="0" y="695693"/>
                  </a:lnTo>
                  <a:close/>
                </a:path>
              </a:pathLst>
            </a:custGeom>
            <a:solidFill>
              <a:srgbClr val="FFFFFF"/>
            </a:solidFill>
          </p:spPr>
          <p:txBody>
            <a:bodyPr/>
            <a:lstStyle/>
            <a:p>
              <a:endParaRPr lang="en-US" dirty="0"/>
            </a:p>
          </p:txBody>
        </p:sp>
      </p:grpSp>
      <p:grpSp>
        <p:nvGrpSpPr>
          <p:cNvPr id="5" name="Group 5"/>
          <p:cNvGrpSpPr/>
          <p:nvPr/>
        </p:nvGrpSpPr>
        <p:grpSpPr>
          <a:xfrm>
            <a:off x="905495" y="2915205"/>
            <a:ext cx="9009410" cy="5787794"/>
            <a:chOff x="0" y="0"/>
            <a:chExt cx="3286657" cy="2111403"/>
          </a:xfrm>
        </p:grpSpPr>
        <p:sp>
          <p:nvSpPr>
            <p:cNvPr id="6" name="Freeform 6"/>
            <p:cNvSpPr/>
            <p:nvPr/>
          </p:nvSpPr>
          <p:spPr>
            <a:xfrm>
              <a:off x="0" y="0"/>
              <a:ext cx="3286657" cy="2111403"/>
            </a:xfrm>
            <a:custGeom>
              <a:avLst/>
              <a:gdLst/>
              <a:ahLst/>
              <a:cxnLst/>
              <a:rect l="l" t="t" r="r" b="b"/>
              <a:pathLst>
                <a:path w="3286657" h="2111403">
                  <a:moveTo>
                    <a:pt x="0" y="0"/>
                  </a:moveTo>
                  <a:lnTo>
                    <a:pt x="3286657" y="0"/>
                  </a:lnTo>
                  <a:lnTo>
                    <a:pt x="3286657" y="2111403"/>
                  </a:lnTo>
                  <a:lnTo>
                    <a:pt x="0" y="2111403"/>
                  </a:lnTo>
                  <a:close/>
                </a:path>
              </a:pathLst>
            </a:custGeom>
            <a:solidFill>
              <a:srgbClr val="FFFFFF"/>
            </a:solidFill>
          </p:spPr>
          <p:txBody>
            <a:bodyPr/>
            <a:lstStyle/>
            <a:p>
              <a:endParaRPr lang="en-US" dirty="0"/>
            </a:p>
          </p:txBody>
        </p:sp>
      </p:grpSp>
      <p:grpSp>
        <p:nvGrpSpPr>
          <p:cNvPr id="7" name="Group 7"/>
          <p:cNvGrpSpPr/>
          <p:nvPr/>
        </p:nvGrpSpPr>
        <p:grpSpPr>
          <a:xfrm>
            <a:off x="10261150" y="657204"/>
            <a:ext cx="7087021" cy="8045795"/>
            <a:chOff x="0" y="0"/>
            <a:chExt cx="2585364" cy="2935128"/>
          </a:xfrm>
        </p:grpSpPr>
        <p:sp>
          <p:nvSpPr>
            <p:cNvPr id="8" name="Freeform 8"/>
            <p:cNvSpPr/>
            <p:nvPr/>
          </p:nvSpPr>
          <p:spPr>
            <a:xfrm>
              <a:off x="0" y="0"/>
              <a:ext cx="2585364" cy="2935128"/>
            </a:xfrm>
            <a:custGeom>
              <a:avLst/>
              <a:gdLst/>
              <a:ahLst/>
              <a:cxnLst/>
              <a:rect l="l" t="t" r="r" b="b"/>
              <a:pathLst>
                <a:path w="2585364" h="2935128">
                  <a:moveTo>
                    <a:pt x="0" y="0"/>
                  </a:moveTo>
                  <a:lnTo>
                    <a:pt x="2585364" y="0"/>
                  </a:lnTo>
                  <a:lnTo>
                    <a:pt x="2585364" y="2935128"/>
                  </a:lnTo>
                  <a:lnTo>
                    <a:pt x="0" y="2935128"/>
                  </a:lnTo>
                  <a:close/>
                </a:path>
              </a:pathLst>
            </a:custGeom>
            <a:solidFill>
              <a:srgbClr val="FFFFFF"/>
            </a:solidFill>
          </p:spPr>
          <p:txBody>
            <a:bodyPr/>
            <a:lstStyle/>
            <a:p>
              <a:endParaRPr lang="en-US" dirty="0"/>
            </a:p>
          </p:txBody>
        </p:sp>
      </p:grpSp>
      <p:grpSp>
        <p:nvGrpSpPr>
          <p:cNvPr id="9" name="Group 9"/>
          <p:cNvGrpSpPr/>
          <p:nvPr/>
        </p:nvGrpSpPr>
        <p:grpSpPr>
          <a:xfrm>
            <a:off x="10626673" y="1011978"/>
            <a:ext cx="6355975" cy="7351955"/>
            <a:chOff x="0" y="0"/>
            <a:chExt cx="8474633" cy="9802607"/>
          </a:xfrm>
        </p:grpSpPr>
        <p:pic>
          <p:nvPicPr>
            <p:cNvPr id="10" name="Picture 10"/>
            <p:cNvPicPr>
              <a:picLocks noChangeAspect="1"/>
            </p:cNvPicPr>
            <p:nvPr/>
          </p:nvPicPr>
          <p:blipFill>
            <a:blip r:embed="rId3"/>
            <a:srcRect t="11443" b="11443"/>
            <a:stretch>
              <a:fillRect/>
            </a:stretch>
          </p:blipFill>
          <p:spPr>
            <a:xfrm>
              <a:off x="0" y="0"/>
              <a:ext cx="8474633" cy="9802607"/>
            </a:xfrm>
            <a:prstGeom prst="rect">
              <a:avLst/>
            </a:prstGeom>
          </p:spPr>
        </p:pic>
      </p:grpSp>
      <p:sp>
        <p:nvSpPr>
          <p:cNvPr id="11" name="TextBox 11"/>
          <p:cNvSpPr txBox="1"/>
          <p:nvPr/>
        </p:nvSpPr>
        <p:spPr>
          <a:xfrm>
            <a:off x="1887918" y="924956"/>
            <a:ext cx="3867954" cy="1505241"/>
          </a:xfrm>
          <a:prstGeom prst="rect">
            <a:avLst/>
          </a:prstGeom>
        </p:spPr>
        <p:txBody>
          <a:bodyPr lIns="0" tIns="0" rIns="0" bIns="0" rtlCol="0" anchor="t">
            <a:spAutoFit/>
          </a:bodyPr>
          <a:lstStyle/>
          <a:p>
            <a:pPr marL="0" lvl="0" indent="0">
              <a:lnSpc>
                <a:spcPts val="5926"/>
              </a:lnSpc>
              <a:spcBef>
                <a:spcPct val="0"/>
              </a:spcBef>
            </a:pPr>
            <a:r>
              <a:rPr lang="en-US" sz="4938" dirty="0">
                <a:solidFill>
                  <a:srgbClr val="003EA8"/>
                </a:solidFill>
                <a:latin typeface="Muli Bold"/>
              </a:rPr>
              <a:t>1. Topic Overview</a:t>
            </a:r>
          </a:p>
        </p:txBody>
      </p:sp>
      <p:sp>
        <p:nvSpPr>
          <p:cNvPr id="12" name="TextBox 12"/>
          <p:cNvSpPr txBox="1"/>
          <p:nvPr/>
        </p:nvSpPr>
        <p:spPr>
          <a:xfrm>
            <a:off x="1420239" y="2582508"/>
            <a:ext cx="7049083" cy="6424613"/>
          </a:xfrm>
          <a:prstGeom prst="rect">
            <a:avLst/>
          </a:prstGeom>
        </p:spPr>
        <p:txBody>
          <a:bodyPr lIns="0" tIns="0" rIns="0" bIns="0" rtlCol="0" anchor="t">
            <a:spAutoFit/>
          </a:bodyPr>
          <a:lstStyle/>
          <a:p>
            <a:pPr algn="just">
              <a:lnSpc>
                <a:spcPts val="3412"/>
              </a:lnSpc>
            </a:pPr>
            <a:r>
              <a:rPr lang="en-US" sz="2624" dirty="0" err="1">
                <a:solidFill>
                  <a:srgbClr val="000000"/>
                </a:solidFill>
                <a:latin typeface="Cabin"/>
              </a:rPr>
              <a:t>Với</a:t>
            </a:r>
            <a:r>
              <a:rPr lang="en-US" sz="2624">
                <a:solidFill>
                  <a:srgbClr val="000000"/>
                </a:solidFill>
                <a:latin typeface="Cabin"/>
              </a:rPr>
              <a:t> sự tăng cường về sức khỏe và hình thể lý tưởng, phòng tập Gym-Fitness ngày càng trở nên phổ biến. Để tối ưu hóa công việc nhóm, chúng tôi đã phát triển ứng dụng Quản lý phòng GYM-FITNESS, tập trung chủ yếu vào nhu cầu của nhân viên.</a:t>
            </a:r>
          </a:p>
          <a:p>
            <a:pPr algn="just">
              <a:lnSpc>
                <a:spcPts val="3412"/>
              </a:lnSpc>
            </a:pPr>
            <a:r>
              <a:rPr lang="en-US" sz="2624">
                <a:solidFill>
                  <a:srgbClr val="000000"/>
                </a:solidFill>
                <a:latin typeface="Cabin"/>
              </a:rPr>
              <a:t>Để nâng cao hiệu suất hoạt động của một phòng Gym-Fitness, chúng tôi đề xuất xây dựng một chương trình hỗ trợ mở các gói dịch vụ, giúp khách hàng dễ dàng tiếp cận và quản lý thời gian của họ. Đồng thời, chương trình cũng giúp nhân viên dễ dàng quản lý lịch tập của khách hàng cũng như lịch làm việc cá nhân, tạo điều kiện thuận lợi hơn cho mọi người.</a:t>
            </a:r>
          </a:p>
          <a:p>
            <a:pPr>
              <a:lnSpc>
                <a:spcPts val="3412"/>
              </a:lnSpc>
            </a:pPr>
            <a:endParaRPr lang="en-US" sz="2624">
              <a:solidFill>
                <a:srgbClr val="000000"/>
              </a:solidFill>
              <a:latin typeface="Cabin"/>
            </a:endParaRPr>
          </a:p>
        </p:txBody>
      </p:sp>
      <p:sp>
        <p:nvSpPr>
          <p:cNvPr id="13" name="Freeform 13"/>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aphicFrame>
        <p:nvGraphicFramePr>
          <p:cNvPr id="3" name="Table 3"/>
          <p:cNvGraphicFramePr>
            <a:graphicFrameLocks noGrp="1"/>
          </p:cNvGraphicFramePr>
          <p:nvPr/>
        </p:nvGraphicFramePr>
        <p:xfrm>
          <a:off x="895350" y="1410243"/>
          <a:ext cx="16452850" cy="8066497"/>
        </p:xfrm>
        <a:graphic>
          <a:graphicData uri="http://schemas.openxmlformats.org/drawingml/2006/table">
            <a:tbl>
              <a:tblPr/>
              <a:tblGrid>
                <a:gridCol w="4817922">
                  <a:extLst>
                    <a:ext uri="{9D8B030D-6E8A-4147-A177-3AD203B41FA5}">
                      <a16:colId xmlns:a16="http://schemas.microsoft.com/office/drawing/2014/main" val="20000"/>
                    </a:ext>
                  </a:extLst>
                </a:gridCol>
                <a:gridCol w="5592073">
                  <a:extLst>
                    <a:ext uri="{9D8B030D-6E8A-4147-A177-3AD203B41FA5}">
                      <a16:colId xmlns:a16="http://schemas.microsoft.com/office/drawing/2014/main" val="20001"/>
                    </a:ext>
                  </a:extLst>
                </a:gridCol>
                <a:gridCol w="1862835">
                  <a:extLst>
                    <a:ext uri="{9D8B030D-6E8A-4147-A177-3AD203B41FA5}">
                      <a16:colId xmlns:a16="http://schemas.microsoft.com/office/drawing/2014/main" val="20002"/>
                    </a:ext>
                  </a:extLst>
                </a:gridCol>
                <a:gridCol w="4180020">
                  <a:extLst>
                    <a:ext uri="{9D8B030D-6E8A-4147-A177-3AD203B41FA5}">
                      <a16:colId xmlns:a16="http://schemas.microsoft.com/office/drawing/2014/main" val="20003"/>
                    </a:ext>
                  </a:extLst>
                </a:gridCol>
              </a:tblGrid>
              <a:tr h="1541872">
                <a:tc>
                  <a:txBody>
                    <a:bodyPr/>
                    <a:lstStyle/>
                    <a:p>
                      <a:pPr algn="ctr">
                        <a:lnSpc>
                          <a:spcPts val="4200"/>
                        </a:lnSpc>
                        <a:defRPr/>
                      </a:pPr>
                      <a:r>
                        <a:rPr lang="en-US" sz="3000">
                          <a:solidFill>
                            <a:srgbClr val="003EA8"/>
                          </a:solidFill>
                          <a:latin typeface="Muli Ultra-Bold"/>
                        </a:rPr>
                        <a:t>MEMBER</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3EA8"/>
                          </a:solidFill>
                          <a:latin typeface="Muli Ultra-Bold"/>
                        </a:rPr>
                        <a:t>ADMIN</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gridSpan="2">
                  <a:txBody>
                    <a:bodyPr/>
                    <a:lstStyle/>
                    <a:p>
                      <a:pPr algn="ctr">
                        <a:lnSpc>
                          <a:spcPts val="4200"/>
                        </a:lnSpc>
                        <a:defRPr/>
                      </a:pPr>
                      <a:r>
                        <a:rPr lang="en-US" sz="3000">
                          <a:solidFill>
                            <a:srgbClr val="003EA8"/>
                          </a:solidFill>
                          <a:latin typeface="Muli Ultra-Bold"/>
                        </a:rPr>
                        <a:t>DEVICE</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hMerge="1">
                  <a:txBody>
                    <a:bodyPr/>
                    <a:lstStyle/>
                    <a:p>
                      <a:pPr algn="ctr">
                        <a:lnSpc>
                          <a:spcPts val="4200"/>
                        </a:lnSpc>
                        <a:defRPr/>
                      </a:pPr>
                      <a:r>
                        <a:rPr lang="en-US" sz="3000">
                          <a:solidFill>
                            <a:srgbClr val="003EA8"/>
                          </a:solidFill>
                          <a:latin typeface="Muli Ultra-Bold"/>
                        </a:rPr>
                        <a:t>DEVICE</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524625">
                <a:tc>
                  <a:txBody>
                    <a:bodyPr/>
                    <a:lstStyle/>
                    <a:p>
                      <a:pPr marL="820411" lvl="1" indent="-410205" algn="just">
                        <a:lnSpc>
                          <a:spcPts val="5319"/>
                        </a:lnSpc>
                        <a:buFont typeface="Arial"/>
                        <a:buChar char="•"/>
                        <a:defRPr/>
                      </a:pPr>
                      <a:r>
                        <a:rPr lang="en-US" sz="3799">
                          <a:solidFill>
                            <a:srgbClr val="000000"/>
                          </a:solidFill>
                          <a:latin typeface="Cabin"/>
                        </a:rPr>
                        <a:t>Là nhóm những đối tượng đã đăng ký và có quyền sử dụng các dịch vụ và tiện ích của phòng tập thể dục. </a:t>
                      </a:r>
                      <a:endParaRPr lang="en-US" sz="1100"/>
                    </a:p>
                    <a:p>
                      <a:pPr algn="just">
                        <a:lnSpc>
                          <a:spcPts val="5319"/>
                        </a:lnSpc>
                      </a:pP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marL="820421" lvl="1" indent="-410210" algn="just">
                        <a:lnSpc>
                          <a:spcPts val="5320"/>
                        </a:lnSpc>
                        <a:buFont typeface="Arial"/>
                        <a:buChar char="•"/>
                        <a:defRPr/>
                      </a:pPr>
                      <a:r>
                        <a:rPr lang="en-US" sz="3800">
                          <a:solidFill>
                            <a:srgbClr val="000000"/>
                          </a:solidFill>
                          <a:latin typeface="Cabin"/>
                        </a:rPr>
                        <a:t>Là những đối tượng được phép quản lý và truy cập ứng dụng.</a:t>
                      </a:r>
                      <a:endParaRPr lang="en-US" sz="1100"/>
                    </a:p>
                    <a:p>
                      <a:pPr algn="just">
                        <a:lnSpc>
                          <a:spcPts val="532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gridSpan="2">
                  <a:txBody>
                    <a:bodyPr/>
                    <a:lstStyle/>
                    <a:p>
                      <a:pPr marL="820421" lvl="1" indent="-410210" algn="just">
                        <a:lnSpc>
                          <a:spcPts val="5320"/>
                        </a:lnSpc>
                        <a:buFont typeface="Arial"/>
                        <a:buChar char="•"/>
                        <a:defRPr/>
                      </a:pPr>
                      <a:r>
                        <a:rPr lang="en-US" sz="3800">
                          <a:solidFill>
                            <a:srgbClr val="000000"/>
                          </a:solidFill>
                          <a:latin typeface="Cabin"/>
                        </a:rPr>
                        <a:t>Là nhóm đối tượng thiết bị ở trong phòng Gym.</a:t>
                      </a:r>
                      <a:endParaRPr lang="en-US" sz="1100"/>
                    </a:p>
                    <a:p>
                      <a:pPr algn="just">
                        <a:lnSpc>
                          <a:spcPts val="532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hMerge="1">
                  <a:txBody>
                    <a:bodyPr/>
                    <a:lstStyle/>
                    <a:p>
                      <a:pPr marL="820421" lvl="1" indent="-410210" algn="just">
                        <a:lnSpc>
                          <a:spcPts val="5320"/>
                        </a:lnSpc>
                        <a:buFont typeface="Arial"/>
                        <a:buChar char="•"/>
                        <a:defRPr/>
                      </a:pPr>
                      <a:r>
                        <a:rPr lang="en-US" sz="3800">
                          <a:solidFill>
                            <a:srgbClr val="000000"/>
                          </a:solidFill>
                          <a:latin typeface="Cabin"/>
                        </a:rPr>
                        <a:t>Là nhóm đối tượng thiết bị ở trong phòng Gym.</a:t>
                      </a:r>
                      <a:endParaRPr lang="en-US" sz="1100"/>
                    </a:p>
                    <a:p>
                      <a:pPr algn="just">
                        <a:lnSpc>
                          <a:spcPts val="532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4" name="Freeform 4"/>
          <p:cNvSpPr/>
          <p:nvPr/>
        </p:nvSpPr>
        <p:spPr>
          <a:xfrm rot="-278358">
            <a:off x="-187185" y="433311"/>
            <a:ext cx="2756025" cy="866895"/>
          </a:xfrm>
          <a:custGeom>
            <a:avLst/>
            <a:gdLst/>
            <a:ahLst/>
            <a:cxnLst/>
            <a:rect l="l" t="t" r="r" b="b"/>
            <a:pathLst>
              <a:path w="2756025" h="86689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78358">
            <a:off x="15881287" y="7952572"/>
            <a:ext cx="2756025" cy="866895"/>
          </a:xfrm>
          <a:custGeom>
            <a:avLst/>
            <a:gdLst/>
            <a:ahLst/>
            <a:cxnLst/>
            <a:rect l="l" t="t" r="r" b="b"/>
            <a:pathLst>
              <a:path w="2756025" h="866895">
                <a:moveTo>
                  <a:pt x="0" y="0"/>
                </a:moveTo>
                <a:lnTo>
                  <a:pt x="2756026" y="0"/>
                </a:lnTo>
                <a:lnTo>
                  <a:pt x="2756026"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3450949" y="-171450"/>
            <a:ext cx="6123622" cy="1545295"/>
          </a:xfrm>
          <a:prstGeom prst="rect">
            <a:avLst/>
          </a:prstGeom>
        </p:spPr>
        <p:txBody>
          <a:bodyPr lIns="0" tIns="0" rIns="0" bIns="0" rtlCol="0" anchor="t">
            <a:spAutoFit/>
          </a:bodyPr>
          <a:lstStyle/>
          <a:p>
            <a:pPr algn="ctr">
              <a:lnSpc>
                <a:spcPts val="12880"/>
              </a:lnSpc>
            </a:pPr>
            <a:r>
              <a:rPr lang="en-US" sz="9200" dirty="0" err="1">
                <a:solidFill>
                  <a:srgbClr val="003EA8"/>
                </a:solidFill>
                <a:latin typeface="Noto Sans Bold"/>
              </a:rPr>
              <a:t>2.Analysis</a:t>
            </a:r>
            <a:endParaRPr lang="en-US" sz="9200" dirty="0">
              <a:solidFill>
                <a:srgbClr val="003EA8"/>
              </a:solidFill>
              <a:latin typeface="Noto Sans Bold"/>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1219294" y="657204"/>
            <a:ext cx="15795020" cy="1907038"/>
            <a:chOff x="0" y="0"/>
            <a:chExt cx="5762066" cy="695693"/>
          </a:xfrm>
        </p:grpSpPr>
        <p:sp>
          <p:nvSpPr>
            <p:cNvPr id="4" name="Freeform 4"/>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grpSp>
        <p:nvGrpSpPr>
          <p:cNvPr id="5" name="Group 5"/>
          <p:cNvGrpSpPr/>
          <p:nvPr/>
        </p:nvGrpSpPr>
        <p:grpSpPr>
          <a:xfrm>
            <a:off x="1219294" y="2617110"/>
            <a:ext cx="15795020" cy="1269294"/>
            <a:chOff x="0" y="0"/>
            <a:chExt cx="5762066" cy="463042"/>
          </a:xfrm>
        </p:grpSpPr>
        <p:sp>
          <p:nvSpPr>
            <p:cNvPr id="6" name="Freeform 6"/>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txBody>
            <a:bodyPr/>
            <a:lstStyle/>
            <a:p>
              <a:endParaRPr lang="en-US"/>
            </a:p>
          </p:txBody>
        </p:sp>
      </p:grpSp>
      <p:sp>
        <p:nvSpPr>
          <p:cNvPr id="7" name="Freeform 7"/>
          <p:cNvSpPr/>
          <p:nvPr/>
        </p:nvSpPr>
        <p:spPr>
          <a:xfrm>
            <a:off x="422522" y="2617110"/>
            <a:ext cx="10388466" cy="7192460"/>
          </a:xfrm>
          <a:custGeom>
            <a:avLst/>
            <a:gdLst/>
            <a:ahLst/>
            <a:cxnLst/>
            <a:rect l="l" t="t" r="r" b="b"/>
            <a:pathLst>
              <a:path w="10388466" h="7192460">
                <a:moveTo>
                  <a:pt x="0" y="0"/>
                </a:moveTo>
                <a:lnTo>
                  <a:pt x="10388466" y="0"/>
                </a:lnTo>
                <a:lnTo>
                  <a:pt x="10388466" y="7192460"/>
                </a:lnTo>
                <a:lnTo>
                  <a:pt x="0" y="7192460"/>
                </a:lnTo>
                <a:lnTo>
                  <a:pt x="0" y="0"/>
                </a:lnTo>
                <a:close/>
              </a:path>
            </a:pathLst>
          </a:custGeom>
          <a:blipFill>
            <a:blip r:embed="rId3"/>
            <a:stretch>
              <a:fillRect l="-1037" r="-6200" b="-8201"/>
            </a:stretch>
          </a:blipFill>
        </p:spPr>
        <p:txBody>
          <a:bodyPr/>
          <a:lstStyle/>
          <a:p>
            <a:endParaRPr lang="en-US"/>
          </a:p>
        </p:txBody>
      </p:sp>
      <p:sp>
        <p:nvSpPr>
          <p:cNvPr id="8" name="TextBox 8"/>
          <p:cNvSpPr txBox="1"/>
          <p:nvPr/>
        </p:nvSpPr>
        <p:spPr>
          <a:xfrm>
            <a:off x="2461181" y="657204"/>
            <a:ext cx="11601948" cy="1295787"/>
          </a:xfrm>
          <a:prstGeom prst="rect">
            <a:avLst/>
          </a:prstGeom>
        </p:spPr>
        <p:txBody>
          <a:bodyPr lIns="0" tIns="0" rIns="0" bIns="0" rtlCol="0" anchor="t">
            <a:spAutoFit/>
          </a:bodyPr>
          <a:lstStyle/>
          <a:p>
            <a:pPr marL="0" lvl="0" indent="0" algn="ctr">
              <a:lnSpc>
                <a:spcPts val="10203"/>
              </a:lnSpc>
              <a:spcBef>
                <a:spcPct val="0"/>
              </a:spcBef>
            </a:pPr>
            <a:r>
              <a:rPr lang="en-US" sz="8502">
                <a:solidFill>
                  <a:srgbClr val="003EA8"/>
                </a:solidFill>
                <a:latin typeface="Muli Bold"/>
              </a:rPr>
              <a:t> Lớp Member</a:t>
            </a:r>
          </a:p>
        </p:txBody>
      </p:sp>
      <p:sp>
        <p:nvSpPr>
          <p:cNvPr id="9" name="TextBox 9"/>
          <p:cNvSpPr txBox="1"/>
          <p:nvPr/>
        </p:nvSpPr>
        <p:spPr>
          <a:xfrm>
            <a:off x="10604907" y="2279306"/>
            <a:ext cx="7683093" cy="8178827"/>
          </a:xfrm>
          <a:prstGeom prst="rect">
            <a:avLst/>
          </a:prstGeom>
        </p:spPr>
        <p:txBody>
          <a:bodyPr lIns="0" tIns="0" rIns="0" bIns="0" rtlCol="0" anchor="t">
            <a:spAutoFit/>
          </a:bodyPr>
          <a:lstStyle/>
          <a:p>
            <a:pPr>
              <a:lnSpc>
                <a:spcPts val="3247"/>
              </a:lnSpc>
            </a:pPr>
            <a:r>
              <a:rPr lang="en-US" sz="2497">
                <a:solidFill>
                  <a:srgbClr val="000000"/>
                </a:solidFill>
                <a:latin typeface="Cabin"/>
              </a:rPr>
              <a:t> Thuộc tính private:</a:t>
            </a:r>
          </a:p>
          <a:p>
            <a:pPr marL="539294" lvl="1" indent="-269647">
              <a:lnSpc>
                <a:spcPts val="3247"/>
              </a:lnSpc>
              <a:buFont typeface="Arial"/>
              <a:buChar char="•"/>
            </a:pPr>
            <a:r>
              <a:rPr lang="en-US" sz="2497">
                <a:solidFill>
                  <a:srgbClr val="000000"/>
                </a:solidFill>
                <a:latin typeface="Cabin"/>
              </a:rPr>
              <a:t>Hoten: Định danh tên của khách hàng.</a:t>
            </a:r>
          </a:p>
          <a:p>
            <a:pPr marL="539294" lvl="1" indent="-269647">
              <a:lnSpc>
                <a:spcPts val="3247"/>
              </a:lnSpc>
              <a:buFont typeface="Arial"/>
              <a:buChar char="•"/>
            </a:pPr>
            <a:r>
              <a:rPr lang="en-US" sz="2497">
                <a:solidFill>
                  <a:srgbClr val="000000"/>
                </a:solidFill>
                <a:latin typeface="Cabin"/>
              </a:rPr>
              <a:t>tuoi: Cho biết tuổi của khánh hàng.</a:t>
            </a:r>
          </a:p>
          <a:p>
            <a:pPr marL="539294" lvl="1" indent="-269647">
              <a:lnSpc>
                <a:spcPts val="3247"/>
              </a:lnSpc>
              <a:buFont typeface="Arial"/>
              <a:buChar char="•"/>
            </a:pPr>
            <a:r>
              <a:rPr lang="en-US" sz="2497">
                <a:solidFill>
                  <a:srgbClr val="000000"/>
                </a:solidFill>
                <a:latin typeface="Cabin"/>
              </a:rPr>
              <a:t>Gender: Cho biết giới tính của khách hàng.</a:t>
            </a:r>
          </a:p>
          <a:p>
            <a:pPr marL="539294" lvl="1" indent="-269647">
              <a:lnSpc>
                <a:spcPts val="3247"/>
              </a:lnSpc>
              <a:buFont typeface="Arial"/>
              <a:buChar char="•"/>
            </a:pPr>
            <a:r>
              <a:rPr lang="en-US" sz="2497">
                <a:solidFill>
                  <a:srgbClr val="000000"/>
                </a:solidFill>
                <a:latin typeface="Cabin"/>
              </a:rPr>
              <a:t>Birthday : Cho biết ngày tháng năm sinh của khách hàng.</a:t>
            </a:r>
          </a:p>
          <a:p>
            <a:pPr marL="539294" lvl="1" indent="-269647">
              <a:lnSpc>
                <a:spcPts val="3247"/>
              </a:lnSpc>
              <a:buFont typeface="Arial"/>
              <a:buChar char="•"/>
            </a:pPr>
            <a:r>
              <a:rPr lang="en-US" sz="2497">
                <a:solidFill>
                  <a:srgbClr val="000000"/>
                </a:solidFill>
                <a:latin typeface="Cabin"/>
              </a:rPr>
              <a:t>Sdt: Cho biết số điện thoại của khách hàng.</a:t>
            </a:r>
          </a:p>
          <a:p>
            <a:pPr marL="539294" lvl="1" indent="-269647">
              <a:lnSpc>
                <a:spcPts val="3247"/>
              </a:lnSpc>
              <a:buFont typeface="Arial"/>
              <a:buChar char="•"/>
            </a:pPr>
            <a:r>
              <a:rPr lang="en-US" sz="2497">
                <a:solidFill>
                  <a:srgbClr val="000000"/>
                </a:solidFill>
                <a:latin typeface="Cabin"/>
              </a:rPr>
              <a:t>Lichtap: Dùng để thiết đặt lịch tập cho khách hàng.</a:t>
            </a:r>
          </a:p>
          <a:p>
            <a:pPr marL="539294" lvl="1" indent="-269647">
              <a:lnSpc>
                <a:spcPts val="3247"/>
              </a:lnSpc>
              <a:buFont typeface="Arial"/>
              <a:buChar char="•"/>
            </a:pPr>
            <a:r>
              <a:rPr lang="en-US" sz="2497">
                <a:solidFill>
                  <a:srgbClr val="000000"/>
                </a:solidFill>
                <a:latin typeface="Cabin"/>
              </a:rPr>
              <a:t>ngayDangky: Cho biết ngày khách hàng đăng kí.</a:t>
            </a:r>
          </a:p>
          <a:p>
            <a:pPr marL="539294" lvl="1" indent="-269647">
              <a:lnSpc>
                <a:spcPts val="3247"/>
              </a:lnSpc>
              <a:buFont typeface="Arial"/>
              <a:buChar char="•"/>
            </a:pPr>
            <a:r>
              <a:rPr lang="en-US" sz="2497">
                <a:solidFill>
                  <a:srgbClr val="000000"/>
                </a:solidFill>
                <a:latin typeface="Cabin"/>
              </a:rPr>
              <a:t>ngayHethan: Cho biết ngày hết hạn của gói đăng kí.</a:t>
            </a:r>
          </a:p>
          <a:p>
            <a:pPr>
              <a:lnSpc>
                <a:spcPts val="3247"/>
              </a:lnSpc>
            </a:pPr>
            <a:r>
              <a:rPr lang="en-US" sz="2497">
                <a:solidFill>
                  <a:srgbClr val="000000"/>
                </a:solidFill>
                <a:latin typeface="Cabin"/>
              </a:rPr>
              <a:t>Thuộc tính public:</a:t>
            </a:r>
          </a:p>
          <a:p>
            <a:pPr>
              <a:lnSpc>
                <a:spcPts val="3247"/>
              </a:lnSpc>
            </a:pPr>
            <a:r>
              <a:rPr lang="en-US" sz="2497">
                <a:solidFill>
                  <a:srgbClr val="000000"/>
                </a:solidFill>
                <a:latin typeface="Cabin"/>
              </a:rPr>
              <a:t> Hàm tạo: Hàm tạo không đối số và hàm tạo với đối số để khởi tạo các thuộc tính của member.</a:t>
            </a:r>
          </a:p>
          <a:p>
            <a:pPr>
              <a:lnSpc>
                <a:spcPts val="3247"/>
              </a:lnSpc>
            </a:pPr>
            <a:r>
              <a:rPr lang="en-US" sz="2497">
                <a:solidFill>
                  <a:srgbClr val="000000"/>
                </a:solidFill>
                <a:latin typeface="Cabin"/>
              </a:rPr>
              <a:t> Getter: Các hàm lấy giá trị của các thuộc tính như GetHoten(), getTuoi(), Getbirthday(), GetLichTap(), GetNgayDangKy(), GetNgayHetHan().</a:t>
            </a:r>
          </a:p>
          <a:p>
            <a:pPr>
              <a:lnSpc>
                <a:spcPts val="3247"/>
              </a:lnSpc>
            </a:pPr>
            <a:r>
              <a:rPr lang="en-US" sz="2497">
                <a:solidFill>
                  <a:srgbClr val="000000"/>
                </a:solidFill>
                <a:latin typeface="Cabin"/>
              </a:rPr>
              <a:t> Setter: Các hàm set các giá trị như : SetBirthday(), SetNgayDangKi(), SetNgayHetHan().</a:t>
            </a:r>
          </a:p>
          <a:p>
            <a:pPr>
              <a:lnSpc>
                <a:spcPts val="3247"/>
              </a:lnSpc>
            </a:pPr>
            <a:r>
              <a:rPr lang="en-US" sz="2497">
                <a:solidFill>
                  <a:srgbClr val="000000"/>
                </a:solidFill>
                <a:latin typeface="Cabin"/>
              </a:rPr>
              <a:t> Các hàm chức năng khác: Nhap(), Xuat(), Dangki(), Dangkigoitap(), isValidDate().</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1219294" y="657204"/>
            <a:ext cx="15795020" cy="1907038"/>
            <a:chOff x="0" y="0"/>
            <a:chExt cx="5762066" cy="695693"/>
          </a:xfrm>
        </p:grpSpPr>
        <p:sp>
          <p:nvSpPr>
            <p:cNvPr id="4" name="Freeform 4"/>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grpSp>
        <p:nvGrpSpPr>
          <p:cNvPr id="5" name="Group 5"/>
          <p:cNvGrpSpPr/>
          <p:nvPr/>
        </p:nvGrpSpPr>
        <p:grpSpPr>
          <a:xfrm>
            <a:off x="1219294" y="2617110"/>
            <a:ext cx="15795020" cy="1269294"/>
            <a:chOff x="0" y="0"/>
            <a:chExt cx="5762066" cy="463042"/>
          </a:xfrm>
        </p:grpSpPr>
        <p:sp>
          <p:nvSpPr>
            <p:cNvPr id="6" name="Freeform 6"/>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txBody>
            <a:bodyPr/>
            <a:lstStyle/>
            <a:p>
              <a:endParaRPr lang="en-US"/>
            </a:p>
          </p:txBody>
        </p:sp>
      </p:grpSp>
      <p:sp>
        <p:nvSpPr>
          <p:cNvPr id="7" name="Freeform 7"/>
          <p:cNvSpPr/>
          <p:nvPr/>
        </p:nvSpPr>
        <p:spPr>
          <a:xfrm>
            <a:off x="461572" y="2911582"/>
            <a:ext cx="10143335" cy="6859103"/>
          </a:xfrm>
          <a:custGeom>
            <a:avLst/>
            <a:gdLst/>
            <a:ahLst/>
            <a:cxnLst/>
            <a:rect l="l" t="t" r="r" b="b"/>
            <a:pathLst>
              <a:path w="10143335" h="6859103">
                <a:moveTo>
                  <a:pt x="0" y="0"/>
                </a:moveTo>
                <a:lnTo>
                  <a:pt x="10143335" y="0"/>
                </a:lnTo>
                <a:lnTo>
                  <a:pt x="10143335" y="6859103"/>
                </a:lnTo>
                <a:lnTo>
                  <a:pt x="0" y="6859103"/>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2976432" y="924923"/>
            <a:ext cx="12280743" cy="137160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3EA8"/>
                </a:solidFill>
                <a:latin typeface="Muli Bold"/>
              </a:rPr>
              <a:t> Lớp Device</a:t>
            </a:r>
          </a:p>
        </p:txBody>
      </p:sp>
      <p:sp>
        <p:nvSpPr>
          <p:cNvPr id="9" name="TextBox 9"/>
          <p:cNvSpPr txBox="1"/>
          <p:nvPr/>
        </p:nvSpPr>
        <p:spPr>
          <a:xfrm>
            <a:off x="10604907" y="4327181"/>
            <a:ext cx="7683093" cy="4083077"/>
          </a:xfrm>
          <a:prstGeom prst="rect">
            <a:avLst/>
          </a:prstGeom>
        </p:spPr>
        <p:txBody>
          <a:bodyPr lIns="0" tIns="0" rIns="0" bIns="0" rtlCol="0" anchor="t">
            <a:spAutoFit/>
          </a:bodyPr>
          <a:lstStyle/>
          <a:p>
            <a:pPr>
              <a:lnSpc>
                <a:spcPts val="3247"/>
              </a:lnSpc>
            </a:pPr>
            <a:r>
              <a:rPr lang="en-US" sz="2497">
                <a:solidFill>
                  <a:srgbClr val="000000"/>
                </a:solidFill>
                <a:latin typeface="Cabin"/>
              </a:rPr>
              <a:t> </a:t>
            </a:r>
            <a:r>
              <a:rPr lang="en-US" sz="2497">
                <a:solidFill>
                  <a:srgbClr val="000000"/>
                </a:solidFill>
                <a:latin typeface="Cabin Italics"/>
              </a:rPr>
              <a:t>Thuộc tính public:</a:t>
            </a:r>
          </a:p>
          <a:p>
            <a:pPr marL="539294" lvl="1" indent="-269647">
              <a:lnSpc>
                <a:spcPts val="3247"/>
              </a:lnSpc>
              <a:buFont typeface="Arial"/>
              <a:buChar char="•"/>
            </a:pPr>
            <a:r>
              <a:rPr lang="en-US" sz="2497">
                <a:solidFill>
                  <a:srgbClr val="000000"/>
                </a:solidFill>
                <a:latin typeface="Cabin"/>
              </a:rPr>
              <a:t>tenTb : Cho biết tên thiết bị.</a:t>
            </a:r>
          </a:p>
          <a:p>
            <a:pPr marL="539294" lvl="1" indent="-269647">
              <a:lnSpc>
                <a:spcPts val="3247"/>
              </a:lnSpc>
              <a:buFont typeface="Arial"/>
              <a:buChar char="•"/>
            </a:pPr>
            <a:r>
              <a:rPr lang="en-US" sz="2497">
                <a:solidFill>
                  <a:srgbClr val="000000"/>
                </a:solidFill>
                <a:latin typeface="Cabin"/>
              </a:rPr>
              <a:t>maQl: Cho biết mã của máy để dễ dàng quản lý.</a:t>
            </a:r>
          </a:p>
          <a:p>
            <a:pPr marL="539294" lvl="1" indent="-269647">
              <a:lnSpc>
                <a:spcPts val="3247"/>
              </a:lnSpc>
              <a:buFont typeface="Arial"/>
              <a:buChar char="•"/>
            </a:pPr>
            <a:r>
              <a:rPr lang="en-US" sz="2497">
                <a:solidFill>
                  <a:srgbClr val="000000"/>
                </a:solidFill>
                <a:latin typeface="Cabin"/>
              </a:rPr>
              <a:t>tinhTrang: Cho biết tình trạng của máy.</a:t>
            </a:r>
          </a:p>
          <a:p>
            <a:pPr marL="539294" lvl="1" indent="-269647">
              <a:lnSpc>
                <a:spcPts val="3247"/>
              </a:lnSpc>
              <a:buFont typeface="Arial"/>
              <a:buChar char="•"/>
            </a:pPr>
            <a:r>
              <a:rPr lang="en-US" sz="2497">
                <a:solidFill>
                  <a:srgbClr val="000000"/>
                </a:solidFill>
                <a:latin typeface="Cabin"/>
              </a:rPr>
              <a:t>ngayNhap: Dùng để tình khấu hao thiết bị.</a:t>
            </a:r>
          </a:p>
          <a:p>
            <a:pPr marL="539294" lvl="1" indent="-269647">
              <a:lnSpc>
                <a:spcPts val="3247"/>
              </a:lnSpc>
              <a:buFont typeface="Arial"/>
              <a:buChar char="•"/>
            </a:pPr>
            <a:r>
              <a:rPr lang="en-US" sz="2497">
                <a:solidFill>
                  <a:srgbClr val="000000"/>
                </a:solidFill>
                <a:latin typeface="Cabin"/>
              </a:rPr>
              <a:t>giaNhap: Dùng để tính khấu hao và chi phí.</a:t>
            </a:r>
          </a:p>
          <a:p>
            <a:pPr>
              <a:lnSpc>
                <a:spcPts val="3247"/>
              </a:lnSpc>
            </a:pPr>
            <a:r>
              <a:rPr lang="en-US" sz="2497">
                <a:solidFill>
                  <a:srgbClr val="000000"/>
                </a:solidFill>
                <a:latin typeface="Cabin"/>
              </a:rPr>
              <a:t> Hàm tạo: Hàm tạo không đối số và hàm tạo với đối số để khởi tạo các thuộc tính của Device.</a:t>
            </a:r>
          </a:p>
          <a:p>
            <a:pPr>
              <a:lnSpc>
                <a:spcPts val="3247"/>
              </a:lnSpc>
            </a:pPr>
            <a:r>
              <a:rPr lang="en-US" sz="2497">
                <a:solidFill>
                  <a:srgbClr val="000000"/>
                </a:solidFill>
                <a:latin typeface="Cabin"/>
              </a:rPr>
              <a:t> Các hàm chức năng khác: KhauHao(), Show().</a:t>
            </a:r>
          </a:p>
          <a:p>
            <a:pPr>
              <a:lnSpc>
                <a:spcPts val="3247"/>
              </a:lnSpc>
            </a:pPr>
            <a:endParaRPr lang="en-US" sz="2497">
              <a:solidFill>
                <a:srgbClr val="000000"/>
              </a:solidFill>
              <a:latin typeface="Cabin"/>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1219294" y="657204"/>
            <a:ext cx="15795020" cy="1907038"/>
            <a:chOff x="0" y="0"/>
            <a:chExt cx="5762066" cy="695693"/>
          </a:xfrm>
        </p:grpSpPr>
        <p:sp>
          <p:nvSpPr>
            <p:cNvPr id="4" name="Freeform 4"/>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grpSp>
        <p:nvGrpSpPr>
          <p:cNvPr id="5" name="Group 5"/>
          <p:cNvGrpSpPr/>
          <p:nvPr/>
        </p:nvGrpSpPr>
        <p:grpSpPr>
          <a:xfrm>
            <a:off x="1219294" y="2617110"/>
            <a:ext cx="15795020" cy="1269294"/>
            <a:chOff x="0" y="0"/>
            <a:chExt cx="5762066" cy="463042"/>
          </a:xfrm>
        </p:grpSpPr>
        <p:sp>
          <p:nvSpPr>
            <p:cNvPr id="6" name="Freeform 6"/>
            <p:cNvSpPr/>
            <p:nvPr/>
          </p:nvSpPr>
          <p:spPr>
            <a:xfrm>
              <a:off x="0" y="0"/>
              <a:ext cx="5762066" cy="463042"/>
            </a:xfrm>
            <a:custGeom>
              <a:avLst/>
              <a:gdLst/>
              <a:ahLst/>
              <a:cxnLst/>
              <a:rect l="l" t="t" r="r" b="b"/>
              <a:pathLst>
                <a:path w="5762066" h="463042">
                  <a:moveTo>
                    <a:pt x="0" y="0"/>
                  </a:moveTo>
                  <a:lnTo>
                    <a:pt x="5762066" y="0"/>
                  </a:lnTo>
                  <a:lnTo>
                    <a:pt x="5762066" y="463042"/>
                  </a:lnTo>
                  <a:lnTo>
                    <a:pt x="0" y="463042"/>
                  </a:lnTo>
                  <a:close/>
                </a:path>
              </a:pathLst>
            </a:custGeom>
            <a:solidFill>
              <a:srgbClr val="FFFFFF"/>
            </a:solidFill>
          </p:spPr>
          <p:txBody>
            <a:bodyPr/>
            <a:lstStyle/>
            <a:p>
              <a:endParaRPr lang="en-US"/>
            </a:p>
          </p:txBody>
        </p:sp>
      </p:grpSp>
      <p:sp>
        <p:nvSpPr>
          <p:cNvPr id="7" name="Freeform 7"/>
          <p:cNvSpPr/>
          <p:nvPr/>
        </p:nvSpPr>
        <p:spPr>
          <a:xfrm>
            <a:off x="-424324" y="2296523"/>
            <a:ext cx="10069869" cy="8977389"/>
          </a:xfrm>
          <a:custGeom>
            <a:avLst/>
            <a:gdLst/>
            <a:ahLst/>
            <a:cxnLst/>
            <a:rect l="l" t="t" r="r" b="b"/>
            <a:pathLst>
              <a:path w="10069869" h="8977389">
                <a:moveTo>
                  <a:pt x="0" y="0"/>
                </a:moveTo>
                <a:lnTo>
                  <a:pt x="10069869" y="0"/>
                </a:lnTo>
                <a:lnTo>
                  <a:pt x="10069869" y="8977390"/>
                </a:lnTo>
                <a:lnTo>
                  <a:pt x="0" y="8977390"/>
                </a:lnTo>
                <a:lnTo>
                  <a:pt x="0" y="0"/>
                </a:lnTo>
                <a:close/>
              </a:path>
            </a:pathLst>
          </a:custGeom>
          <a:blipFill>
            <a:blip r:embed="rId3"/>
            <a:stretch>
              <a:fillRect t="-1551" b="-1551"/>
            </a:stretch>
          </a:blipFill>
        </p:spPr>
        <p:txBody>
          <a:bodyPr/>
          <a:lstStyle/>
          <a:p>
            <a:endParaRPr lang="en-US"/>
          </a:p>
        </p:txBody>
      </p:sp>
      <p:sp>
        <p:nvSpPr>
          <p:cNvPr id="8" name="TextBox 8"/>
          <p:cNvSpPr txBox="1"/>
          <p:nvPr/>
        </p:nvSpPr>
        <p:spPr>
          <a:xfrm>
            <a:off x="2976432" y="924923"/>
            <a:ext cx="12280743" cy="137160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3EA8"/>
                </a:solidFill>
                <a:latin typeface="Muli Bold"/>
              </a:rPr>
              <a:t> Lớp Admin</a:t>
            </a:r>
          </a:p>
        </p:txBody>
      </p:sp>
      <p:sp>
        <p:nvSpPr>
          <p:cNvPr id="9" name="TextBox 9"/>
          <p:cNvSpPr txBox="1"/>
          <p:nvPr/>
        </p:nvSpPr>
        <p:spPr>
          <a:xfrm>
            <a:off x="10604907" y="3712818"/>
            <a:ext cx="7683093" cy="5311802"/>
          </a:xfrm>
          <a:prstGeom prst="rect">
            <a:avLst/>
          </a:prstGeom>
        </p:spPr>
        <p:txBody>
          <a:bodyPr lIns="0" tIns="0" rIns="0" bIns="0" rtlCol="0" anchor="t">
            <a:spAutoFit/>
          </a:bodyPr>
          <a:lstStyle/>
          <a:p>
            <a:pPr>
              <a:lnSpc>
                <a:spcPts val="3247"/>
              </a:lnSpc>
            </a:pPr>
            <a:r>
              <a:rPr lang="en-US" sz="2497">
                <a:solidFill>
                  <a:srgbClr val="000000"/>
                </a:solidFill>
                <a:latin typeface="Cabin"/>
              </a:rPr>
              <a:t>Thuộc tính private:</a:t>
            </a:r>
          </a:p>
          <a:p>
            <a:pPr marL="539294" lvl="1" indent="-269647">
              <a:lnSpc>
                <a:spcPts val="3247"/>
              </a:lnSpc>
              <a:buFont typeface="Arial"/>
              <a:buChar char="•"/>
            </a:pPr>
            <a:r>
              <a:rPr lang="en-US" sz="2497">
                <a:solidFill>
                  <a:srgbClr val="000000"/>
                </a:solidFill>
                <a:latin typeface="Cabin"/>
              </a:rPr>
              <a:t>Ho_ten : Cho biết họ tên của Admin.</a:t>
            </a:r>
          </a:p>
          <a:p>
            <a:pPr marL="539294" lvl="1" indent="-269647">
              <a:lnSpc>
                <a:spcPts val="3247"/>
              </a:lnSpc>
              <a:buFont typeface="Arial"/>
              <a:buChar char="•"/>
            </a:pPr>
            <a:r>
              <a:rPr lang="en-US" sz="2497">
                <a:solidFill>
                  <a:srgbClr val="000000"/>
                </a:solidFill>
                <a:latin typeface="Cabin"/>
              </a:rPr>
              <a:t>name_user: Cho biết tên đăng nhập.</a:t>
            </a:r>
          </a:p>
          <a:p>
            <a:pPr marL="539294" lvl="1" indent="-269647">
              <a:lnSpc>
                <a:spcPts val="3247"/>
              </a:lnSpc>
              <a:buFont typeface="Arial"/>
              <a:buChar char="•"/>
            </a:pPr>
            <a:r>
              <a:rPr lang="en-US" sz="2497">
                <a:solidFill>
                  <a:srgbClr val="000000"/>
                </a:solidFill>
                <a:latin typeface="Cabin"/>
              </a:rPr>
              <a:t>password: Dùng để thiết đặt mật khẩu đăng nhập.</a:t>
            </a:r>
          </a:p>
          <a:p>
            <a:pPr>
              <a:lnSpc>
                <a:spcPts val="3247"/>
              </a:lnSpc>
            </a:pPr>
            <a:r>
              <a:rPr lang="en-US" sz="2497">
                <a:solidFill>
                  <a:srgbClr val="000000"/>
                </a:solidFill>
                <a:latin typeface="Cabin"/>
              </a:rPr>
              <a:t>Thuộc tính public:</a:t>
            </a:r>
          </a:p>
          <a:p>
            <a:pPr>
              <a:lnSpc>
                <a:spcPts val="3247"/>
              </a:lnSpc>
            </a:pPr>
            <a:r>
              <a:rPr lang="en-US" sz="2497">
                <a:solidFill>
                  <a:srgbClr val="000000"/>
                </a:solidFill>
                <a:latin typeface="Cabin"/>
              </a:rPr>
              <a:t> Hàm tạo: Hàm tạo với đối số để khởi tạo các thuộc tính của Admin.</a:t>
            </a:r>
          </a:p>
          <a:p>
            <a:pPr>
              <a:lnSpc>
                <a:spcPts val="3247"/>
              </a:lnSpc>
            </a:pPr>
            <a:r>
              <a:rPr lang="en-US" sz="2497">
                <a:solidFill>
                  <a:srgbClr val="000000"/>
                </a:solidFill>
                <a:latin typeface="Cabin"/>
              </a:rPr>
              <a:t> Getter: Các hàm get để lấy thuộc tính getHoten(), getnamUser(), getPass().</a:t>
            </a:r>
          </a:p>
          <a:p>
            <a:pPr>
              <a:lnSpc>
                <a:spcPts val="3247"/>
              </a:lnSpc>
            </a:pPr>
            <a:r>
              <a:rPr lang="en-US" sz="2497">
                <a:solidFill>
                  <a:srgbClr val="000000"/>
                </a:solidFill>
                <a:latin typeface="Cabin"/>
              </a:rPr>
              <a:t> Hàm đọc file và ghi file: InputFile(), OutputFile().</a:t>
            </a:r>
          </a:p>
          <a:p>
            <a:pPr>
              <a:lnSpc>
                <a:spcPts val="3247"/>
              </a:lnSpc>
            </a:pPr>
            <a:r>
              <a:rPr lang="en-US" sz="2497">
                <a:solidFill>
                  <a:srgbClr val="000000"/>
                </a:solidFill>
                <a:latin typeface="Cabin"/>
              </a:rPr>
              <a:t>Các hàm chức năng khác : </a:t>
            </a:r>
          </a:p>
          <a:p>
            <a:pPr>
              <a:lnSpc>
                <a:spcPts val="3247"/>
              </a:lnSpc>
            </a:pPr>
            <a:r>
              <a:rPr lang="en-US" sz="2497">
                <a:solidFill>
                  <a:srgbClr val="000000"/>
                </a:solidFill>
                <a:latin typeface="Cabin"/>
              </a:rPr>
              <a:t> ChangePassword(): thực hiện việc đổi mật khẩu. </a:t>
            </a:r>
          </a:p>
          <a:p>
            <a:pPr>
              <a:lnSpc>
                <a:spcPts val="3247"/>
              </a:lnSpc>
            </a:pPr>
            <a:endParaRPr lang="en-US" sz="2497">
              <a:solidFill>
                <a:srgbClr val="000000"/>
              </a:solidFill>
              <a:latin typeface="Cabin"/>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57204"/>
            <a:ext cx="16445245" cy="1906519"/>
            <a:chOff x="0" y="0"/>
            <a:chExt cx="5999270" cy="695503"/>
          </a:xfrm>
        </p:grpSpPr>
        <p:sp>
          <p:nvSpPr>
            <p:cNvPr id="4" name="Freeform 4"/>
            <p:cNvSpPr/>
            <p:nvPr/>
          </p:nvSpPr>
          <p:spPr>
            <a:xfrm>
              <a:off x="0" y="0"/>
              <a:ext cx="5999270" cy="695503"/>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txBody>
            <a:bodyPr/>
            <a:lstStyle/>
            <a:p>
              <a:endParaRPr lang="en-US"/>
            </a:p>
          </p:txBody>
        </p:sp>
      </p:grpSp>
      <p:grpSp>
        <p:nvGrpSpPr>
          <p:cNvPr id="5" name="Group 5"/>
          <p:cNvGrpSpPr/>
          <p:nvPr/>
        </p:nvGrpSpPr>
        <p:grpSpPr>
          <a:xfrm>
            <a:off x="3483315" y="2914053"/>
            <a:ext cx="13867425" cy="1589019"/>
            <a:chOff x="0" y="0"/>
            <a:chExt cx="5058874" cy="579678"/>
          </a:xfrm>
        </p:grpSpPr>
        <p:sp>
          <p:nvSpPr>
            <p:cNvPr id="6" name="Freeform 6"/>
            <p:cNvSpPr/>
            <p:nvPr/>
          </p:nvSpPr>
          <p:spPr>
            <a:xfrm>
              <a:off x="0" y="0"/>
              <a:ext cx="5058875" cy="579678"/>
            </a:xfrm>
            <a:custGeom>
              <a:avLst/>
              <a:gdLst/>
              <a:ahLst/>
              <a:cxnLst/>
              <a:rect l="l" t="t" r="r" b="b"/>
              <a:pathLst>
                <a:path w="5058875" h="579678">
                  <a:moveTo>
                    <a:pt x="0" y="0"/>
                  </a:moveTo>
                  <a:lnTo>
                    <a:pt x="5058875" y="0"/>
                  </a:lnTo>
                  <a:lnTo>
                    <a:pt x="5058875" y="579678"/>
                  </a:lnTo>
                  <a:lnTo>
                    <a:pt x="0" y="579678"/>
                  </a:lnTo>
                  <a:close/>
                </a:path>
              </a:pathLst>
            </a:custGeom>
            <a:solidFill>
              <a:srgbClr val="FFFFFF"/>
            </a:solidFill>
          </p:spPr>
          <p:txBody>
            <a:bodyPr/>
            <a:lstStyle/>
            <a:p>
              <a:endParaRPr lang="en-US"/>
            </a:p>
          </p:txBody>
        </p:sp>
      </p:grpSp>
      <p:grpSp>
        <p:nvGrpSpPr>
          <p:cNvPr id="7" name="Group 7"/>
          <p:cNvGrpSpPr/>
          <p:nvPr/>
        </p:nvGrpSpPr>
        <p:grpSpPr>
          <a:xfrm>
            <a:off x="3483315" y="4857358"/>
            <a:ext cx="13867425" cy="1589019"/>
            <a:chOff x="0" y="0"/>
            <a:chExt cx="5058874" cy="579678"/>
          </a:xfrm>
        </p:grpSpPr>
        <p:sp>
          <p:nvSpPr>
            <p:cNvPr id="8" name="Freeform 8"/>
            <p:cNvSpPr/>
            <p:nvPr/>
          </p:nvSpPr>
          <p:spPr>
            <a:xfrm>
              <a:off x="0" y="0"/>
              <a:ext cx="5058875" cy="579678"/>
            </a:xfrm>
            <a:custGeom>
              <a:avLst/>
              <a:gdLst/>
              <a:ahLst/>
              <a:cxnLst/>
              <a:rect l="l" t="t" r="r" b="b"/>
              <a:pathLst>
                <a:path w="5058875" h="579678">
                  <a:moveTo>
                    <a:pt x="0" y="0"/>
                  </a:moveTo>
                  <a:lnTo>
                    <a:pt x="5058875" y="0"/>
                  </a:lnTo>
                  <a:lnTo>
                    <a:pt x="5058875" y="579678"/>
                  </a:lnTo>
                  <a:lnTo>
                    <a:pt x="0" y="579678"/>
                  </a:lnTo>
                  <a:close/>
                </a:path>
              </a:pathLst>
            </a:custGeom>
            <a:solidFill>
              <a:srgbClr val="FFFFFF"/>
            </a:solidFill>
          </p:spPr>
          <p:txBody>
            <a:bodyPr/>
            <a:lstStyle/>
            <a:p>
              <a:endParaRPr lang="en-US"/>
            </a:p>
          </p:txBody>
        </p:sp>
      </p:grpSp>
      <p:grpSp>
        <p:nvGrpSpPr>
          <p:cNvPr id="9" name="Group 9"/>
          <p:cNvGrpSpPr/>
          <p:nvPr/>
        </p:nvGrpSpPr>
        <p:grpSpPr>
          <a:xfrm>
            <a:off x="3483315" y="6793991"/>
            <a:ext cx="13867425" cy="1589019"/>
            <a:chOff x="0" y="0"/>
            <a:chExt cx="5058874" cy="579678"/>
          </a:xfrm>
        </p:grpSpPr>
        <p:sp>
          <p:nvSpPr>
            <p:cNvPr id="10" name="Freeform 10"/>
            <p:cNvSpPr/>
            <p:nvPr/>
          </p:nvSpPr>
          <p:spPr>
            <a:xfrm>
              <a:off x="0" y="0"/>
              <a:ext cx="5058875" cy="579678"/>
            </a:xfrm>
            <a:custGeom>
              <a:avLst/>
              <a:gdLst/>
              <a:ahLst/>
              <a:cxnLst/>
              <a:rect l="l" t="t" r="r" b="b"/>
              <a:pathLst>
                <a:path w="5058875" h="579678">
                  <a:moveTo>
                    <a:pt x="0" y="0"/>
                  </a:moveTo>
                  <a:lnTo>
                    <a:pt x="5058875" y="0"/>
                  </a:lnTo>
                  <a:lnTo>
                    <a:pt x="5058875" y="579678"/>
                  </a:lnTo>
                  <a:lnTo>
                    <a:pt x="0" y="579678"/>
                  </a:lnTo>
                  <a:close/>
                </a:path>
              </a:pathLst>
            </a:custGeom>
            <a:solidFill>
              <a:srgbClr val="FFFFFF"/>
            </a:solidFill>
          </p:spPr>
          <p:txBody>
            <a:bodyPr/>
            <a:lstStyle/>
            <a:p>
              <a:endParaRPr lang="en-US"/>
            </a:p>
          </p:txBody>
        </p:sp>
      </p:grpSp>
      <p:grpSp>
        <p:nvGrpSpPr>
          <p:cNvPr id="11" name="Group 11"/>
          <p:cNvGrpSpPr/>
          <p:nvPr/>
        </p:nvGrpSpPr>
        <p:grpSpPr>
          <a:xfrm>
            <a:off x="905495" y="2914053"/>
            <a:ext cx="1903745" cy="1589019"/>
            <a:chOff x="0" y="0"/>
            <a:chExt cx="2538326" cy="2118692"/>
          </a:xfrm>
        </p:grpSpPr>
        <p:grpSp>
          <p:nvGrpSpPr>
            <p:cNvPr id="12" name="Group 12"/>
            <p:cNvGrpSpPr/>
            <p:nvPr/>
          </p:nvGrpSpPr>
          <p:grpSpPr>
            <a:xfrm>
              <a:off x="0" y="0"/>
              <a:ext cx="2538326" cy="2118692"/>
              <a:chOff x="0" y="0"/>
              <a:chExt cx="694491" cy="579678"/>
            </a:xfrm>
          </p:grpSpPr>
          <p:sp>
            <p:nvSpPr>
              <p:cNvPr id="13" name="Freeform 13"/>
              <p:cNvSpPr/>
              <p:nvPr/>
            </p:nvSpPr>
            <p:spPr>
              <a:xfrm>
                <a:off x="0" y="0"/>
                <a:ext cx="694491" cy="579678"/>
              </a:xfrm>
              <a:custGeom>
                <a:avLst/>
                <a:gdLst/>
                <a:ahLst/>
                <a:cxnLst/>
                <a:rect l="l" t="t" r="r" b="b"/>
                <a:pathLst>
                  <a:path w="694491" h="579678">
                    <a:moveTo>
                      <a:pt x="0" y="0"/>
                    </a:moveTo>
                    <a:lnTo>
                      <a:pt x="694491" y="0"/>
                    </a:lnTo>
                    <a:lnTo>
                      <a:pt x="694491" y="579678"/>
                    </a:lnTo>
                    <a:lnTo>
                      <a:pt x="0" y="579678"/>
                    </a:lnTo>
                    <a:close/>
                  </a:path>
                </a:pathLst>
              </a:custGeom>
              <a:solidFill>
                <a:srgbClr val="FFFFFF"/>
              </a:solidFill>
            </p:spPr>
            <p:txBody>
              <a:bodyPr/>
              <a:lstStyle/>
              <a:p>
                <a:endParaRPr lang="en-US"/>
              </a:p>
            </p:txBody>
          </p:sp>
        </p:grpSp>
        <p:sp>
          <p:nvSpPr>
            <p:cNvPr id="14" name="Freeform 14"/>
            <p:cNvSpPr/>
            <p:nvPr/>
          </p:nvSpPr>
          <p:spPr>
            <a:xfrm>
              <a:off x="651649" y="248767"/>
              <a:ext cx="1235028" cy="1621159"/>
            </a:xfrm>
            <a:custGeom>
              <a:avLst/>
              <a:gdLst/>
              <a:ahLst/>
              <a:cxnLst/>
              <a:rect l="l" t="t" r="r" b="b"/>
              <a:pathLst>
                <a:path w="1235028" h="1621159">
                  <a:moveTo>
                    <a:pt x="0" y="0"/>
                  </a:moveTo>
                  <a:lnTo>
                    <a:pt x="1235028" y="0"/>
                  </a:lnTo>
                  <a:lnTo>
                    <a:pt x="1235028" y="1621158"/>
                  </a:lnTo>
                  <a:lnTo>
                    <a:pt x="0" y="162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15" name="Group 15"/>
          <p:cNvGrpSpPr/>
          <p:nvPr/>
        </p:nvGrpSpPr>
        <p:grpSpPr>
          <a:xfrm>
            <a:off x="905495" y="4857358"/>
            <a:ext cx="1903745" cy="1589019"/>
            <a:chOff x="0" y="0"/>
            <a:chExt cx="2538326" cy="2118692"/>
          </a:xfrm>
        </p:grpSpPr>
        <p:grpSp>
          <p:nvGrpSpPr>
            <p:cNvPr id="16" name="Group 16"/>
            <p:cNvGrpSpPr/>
            <p:nvPr/>
          </p:nvGrpSpPr>
          <p:grpSpPr>
            <a:xfrm>
              <a:off x="0" y="0"/>
              <a:ext cx="2538326" cy="2118692"/>
              <a:chOff x="0" y="0"/>
              <a:chExt cx="694491" cy="579678"/>
            </a:xfrm>
          </p:grpSpPr>
          <p:sp>
            <p:nvSpPr>
              <p:cNvPr id="17" name="Freeform 17"/>
              <p:cNvSpPr/>
              <p:nvPr/>
            </p:nvSpPr>
            <p:spPr>
              <a:xfrm>
                <a:off x="0" y="0"/>
                <a:ext cx="694491" cy="579678"/>
              </a:xfrm>
              <a:custGeom>
                <a:avLst/>
                <a:gdLst/>
                <a:ahLst/>
                <a:cxnLst/>
                <a:rect l="l" t="t" r="r" b="b"/>
                <a:pathLst>
                  <a:path w="694491" h="579678">
                    <a:moveTo>
                      <a:pt x="0" y="0"/>
                    </a:moveTo>
                    <a:lnTo>
                      <a:pt x="694491" y="0"/>
                    </a:lnTo>
                    <a:lnTo>
                      <a:pt x="694491" y="579678"/>
                    </a:lnTo>
                    <a:lnTo>
                      <a:pt x="0" y="579678"/>
                    </a:lnTo>
                    <a:close/>
                  </a:path>
                </a:pathLst>
              </a:custGeom>
              <a:solidFill>
                <a:srgbClr val="FFFFFF"/>
              </a:solidFill>
            </p:spPr>
            <p:txBody>
              <a:bodyPr/>
              <a:lstStyle/>
              <a:p>
                <a:endParaRPr lang="en-US"/>
              </a:p>
            </p:txBody>
          </p:sp>
        </p:grpSp>
        <p:sp>
          <p:nvSpPr>
            <p:cNvPr id="18" name="Freeform 18"/>
            <p:cNvSpPr/>
            <p:nvPr/>
          </p:nvSpPr>
          <p:spPr>
            <a:xfrm>
              <a:off x="495450" y="260744"/>
              <a:ext cx="1547426" cy="1516477"/>
            </a:xfrm>
            <a:custGeom>
              <a:avLst/>
              <a:gdLst/>
              <a:ahLst/>
              <a:cxnLst/>
              <a:rect l="l" t="t" r="r" b="b"/>
              <a:pathLst>
                <a:path w="1547426" h="1516477">
                  <a:moveTo>
                    <a:pt x="0" y="0"/>
                  </a:moveTo>
                  <a:lnTo>
                    <a:pt x="1547426" y="0"/>
                  </a:lnTo>
                  <a:lnTo>
                    <a:pt x="1547426" y="1516477"/>
                  </a:lnTo>
                  <a:lnTo>
                    <a:pt x="0" y="1516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9" name="Group 19"/>
          <p:cNvGrpSpPr/>
          <p:nvPr/>
        </p:nvGrpSpPr>
        <p:grpSpPr>
          <a:xfrm>
            <a:off x="905495" y="6793991"/>
            <a:ext cx="1903745" cy="1589019"/>
            <a:chOff x="0" y="0"/>
            <a:chExt cx="2538326" cy="2118692"/>
          </a:xfrm>
        </p:grpSpPr>
        <p:grpSp>
          <p:nvGrpSpPr>
            <p:cNvPr id="20" name="Group 20"/>
            <p:cNvGrpSpPr/>
            <p:nvPr/>
          </p:nvGrpSpPr>
          <p:grpSpPr>
            <a:xfrm>
              <a:off x="0" y="0"/>
              <a:ext cx="2538326" cy="2118692"/>
              <a:chOff x="0" y="0"/>
              <a:chExt cx="694491" cy="579678"/>
            </a:xfrm>
          </p:grpSpPr>
          <p:sp>
            <p:nvSpPr>
              <p:cNvPr id="21" name="Freeform 21"/>
              <p:cNvSpPr/>
              <p:nvPr/>
            </p:nvSpPr>
            <p:spPr>
              <a:xfrm>
                <a:off x="0" y="0"/>
                <a:ext cx="694491" cy="579678"/>
              </a:xfrm>
              <a:custGeom>
                <a:avLst/>
                <a:gdLst/>
                <a:ahLst/>
                <a:cxnLst/>
                <a:rect l="l" t="t" r="r" b="b"/>
                <a:pathLst>
                  <a:path w="694491" h="579678">
                    <a:moveTo>
                      <a:pt x="0" y="0"/>
                    </a:moveTo>
                    <a:lnTo>
                      <a:pt x="694491" y="0"/>
                    </a:lnTo>
                    <a:lnTo>
                      <a:pt x="694491" y="579678"/>
                    </a:lnTo>
                    <a:lnTo>
                      <a:pt x="0" y="579678"/>
                    </a:lnTo>
                    <a:close/>
                  </a:path>
                </a:pathLst>
              </a:custGeom>
              <a:solidFill>
                <a:srgbClr val="FFFFFF"/>
              </a:solidFill>
            </p:spPr>
            <p:txBody>
              <a:bodyPr/>
              <a:lstStyle/>
              <a:p>
                <a:endParaRPr lang="en-US"/>
              </a:p>
            </p:txBody>
          </p:sp>
        </p:grpSp>
        <p:sp>
          <p:nvSpPr>
            <p:cNvPr id="22" name="Freeform 22"/>
            <p:cNvSpPr/>
            <p:nvPr/>
          </p:nvSpPr>
          <p:spPr>
            <a:xfrm>
              <a:off x="815669" y="319785"/>
              <a:ext cx="986978" cy="1479123"/>
            </a:xfrm>
            <a:custGeom>
              <a:avLst/>
              <a:gdLst/>
              <a:ahLst/>
              <a:cxnLst/>
              <a:rect l="l" t="t" r="r" b="b"/>
              <a:pathLst>
                <a:path w="986978" h="1479123">
                  <a:moveTo>
                    <a:pt x="0" y="0"/>
                  </a:moveTo>
                  <a:lnTo>
                    <a:pt x="986979" y="0"/>
                  </a:lnTo>
                  <a:lnTo>
                    <a:pt x="986979" y="1479122"/>
                  </a:lnTo>
                  <a:lnTo>
                    <a:pt x="0" y="14791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3" name="Freeform 23"/>
          <p:cNvSpPr/>
          <p:nvPr/>
        </p:nvSpPr>
        <p:spPr>
          <a:xfrm flipH="1">
            <a:off x="14232334" y="3708562"/>
            <a:ext cx="4405713" cy="7525286"/>
          </a:xfrm>
          <a:custGeom>
            <a:avLst/>
            <a:gdLst/>
            <a:ahLst/>
            <a:cxnLst/>
            <a:rect l="l" t="t" r="r" b="b"/>
            <a:pathLst>
              <a:path w="4405713" h="7525286">
                <a:moveTo>
                  <a:pt x="4405713" y="0"/>
                </a:moveTo>
                <a:lnTo>
                  <a:pt x="0" y="0"/>
                </a:lnTo>
                <a:lnTo>
                  <a:pt x="0" y="7525287"/>
                </a:lnTo>
                <a:lnTo>
                  <a:pt x="4405713" y="7525287"/>
                </a:lnTo>
                <a:lnTo>
                  <a:pt x="440571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3961525" y="924697"/>
            <a:ext cx="10364949" cy="1371600"/>
          </a:xfrm>
          <a:prstGeom prst="rect">
            <a:avLst/>
          </a:prstGeom>
        </p:spPr>
        <p:txBody>
          <a:bodyPr lIns="0" tIns="0" rIns="0" bIns="0" rtlCol="0" anchor="t">
            <a:spAutoFit/>
          </a:bodyPr>
          <a:lstStyle/>
          <a:p>
            <a:pPr algn="ctr">
              <a:lnSpc>
                <a:spcPts val="10800"/>
              </a:lnSpc>
            </a:pPr>
            <a:r>
              <a:rPr lang="en-US" sz="9000">
                <a:solidFill>
                  <a:srgbClr val="003EA8"/>
                </a:solidFill>
                <a:latin typeface="Muli Bold"/>
              </a:rPr>
              <a:t>Subclass</a:t>
            </a:r>
          </a:p>
        </p:txBody>
      </p:sp>
      <p:grpSp>
        <p:nvGrpSpPr>
          <p:cNvPr id="25" name="Group 25"/>
          <p:cNvGrpSpPr/>
          <p:nvPr/>
        </p:nvGrpSpPr>
        <p:grpSpPr>
          <a:xfrm>
            <a:off x="3859018" y="3263683"/>
            <a:ext cx="10152508" cy="953577"/>
            <a:chOff x="0" y="0"/>
            <a:chExt cx="13536677" cy="1271436"/>
          </a:xfrm>
        </p:grpSpPr>
        <p:sp>
          <p:nvSpPr>
            <p:cNvPr id="26" name="TextBox 26"/>
            <p:cNvSpPr txBox="1"/>
            <p:nvPr/>
          </p:nvSpPr>
          <p:spPr>
            <a:xfrm>
              <a:off x="0" y="-28575"/>
              <a:ext cx="13536677" cy="731308"/>
            </a:xfrm>
            <a:prstGeom prst="rect">
              <a:avLst/>
            </a:prstGeom>
          </p:spPr>
          <p:txBody>
            <a:bodyPr lIns="0" tIns="0" rIns="0" bIns="0" rtlCol="0" anchor="t">
              <a:spAutoFit/>
            </a:bodyPr>
            <a:lstStyle/>
            <a:p>
              <a:pPr>
                <a:lnSpc>
                  <a:spcPts val="4550"/>
                </a:lnSpc>
              </a:pPr>
              <a:r>
                <a:rPr lang="en-US" sz="3500">
                  <a:solidFill>
                    <a:srgbClr val="003EA8"/>
                  </a:solidFill>
                  <a:latin typeface="Muli Ultra-Bold"/>
                </a:rPr>
                <a:t>QL Member</a:t>
              </a:r>
            </a:p>
          </p:txBody>
        </p:sp>
        <p:sp>
          <p:nvSpPr>
            <p:cNvPr id="27" name="TextBox 27"/>
            <p:cNvSpPr txBox="1"/>
            <p:nvPr/>
          </p:nvSpPr>
          <p:spPr>
            <a:xfrm>
              <a:off x="0" y="815083"/>
              <a:ext cx="13536677" cy="464397"/>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000000"/>
                  </a:solidFill>
                  <a:latin typeface="Cabin"/>
                </a:rPr>
                <a:t>Quản lý danh sách các thành viên.</a:t>
              </a:r>
            </a:p>
          </p:txBody>
        </p:sp>
      </p:grpSp>
      <p:grpSp>
        <p:nvGrpSpPr>
          <p:cNvPr id="28" name="Group 28"/>
          <p:cNvGrpSpPr/>
          <p:nvPr/>
        </p:nvGrpSpPr>
        <p:grpSpPr>
          <a:xfrm>
            <a:off x="3859018" y="5206987"/>
            <a:ext cx="10152508" cy="953577"/>
            <a:chOff x="0" y="0"/>
            <a:chExt cx="13536677" cy="1271436"/>
          </a:xfrm>
        </p:grpSpPr>
        <p:sp>
          <p:nvSpPr>
            <p:cNvPr id="29" name="TextBox 29"/>
            <p:cNvSpPr txBox="1"/>
            <p:nvPr/>
          </p:nvSpPr>
          <p:spPr>
            <a:xfrm>
              <a:off x="0" y="-28575"/>
              <a:ext cx="13536677" cy="731308"/>
            </a:xfrm>
            <a:prstGeom prst="rect">
              <a:avLst/>
            </a:prstGeom>
          </p:spPr>
          <p:txBody>
            <a:bodyPr lIns="0" tIns="0" rIns="0" bIns="0" rtlCol="0" anchor="t">
              <a:spAutoFit/>
            </a:bodyPr>
            <a:lstStyle/>
            <a:p>
              <a:pPr>
                <a:lnSpc>
                  <a:spcPts val="4550"/>
                </a:lnSpc>
              </a:pPr>
              <a:r>
                <a:rPr lang="en-US" sz="3500">
                  <a:solidFill>
                    <a:srgbClr val="003EA8"/>
                  </a:solidFill>
                  <a:latin typeface="Muli Ultra-Bold"/>
                </a:rPr>
                <a:t>DeviceList</a:t>
              </a:r>
            </a:p>
          </p:txBody>
        </p:sp>
        <p:sp>
          <p:nvSpPr>
            <p:cNvPr id="30" name="TextBox 30"/>
            <p:cNvSpPr txBox="1"/>
            <p:nvPr/>
          </p:nvSpPr>
          <p:spPr>
            <a:xfrm>
              <a:off x="0" y="815083"/>
              <a:ext cx="13536677" cy="464397"/>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000000"/>
                  </a:solidFill>
                  <a:latin typeface="Cabin"/>
                </a:rPr>
                <a:t>Quản lý danh sách các thiết bị.</a:t>
              </a:r>
            </a:p>
          </p:txBody>
        </p:sp>
      </p:grpSp>
      <p:grpSp>
        <p:nvGrpSpPr>
          <p:cNvPr id="31" name="Group 31"/>
          <p:cNvGrpSpPr/>
          <p:nvPr/>
        </p:nvGrpSpPr>
        <p:grpSpPr>
          <a:xfrm>
            <a:off x="3859018" y="7143620"/>
            <a:ext cx="10152508" cy="1315527"/>
            <a:chOff x="0" y="0"/>
            <a:chExt cx="13536677" cy="1754036"/>
          </a:xfrm>
        </p:grpSpPr>
        <p:sp>
          <p:nvSpPr>
            <p:cNvPr id="32" name="TextBox 32"/>
            <p:cNvSpPr txBox="1"/>
            <p:nvPr/>
          </p:nvSpPr>
          <p:spPr>
            <a:xfrm>
              <a:off x="0" y="-28575"/>
              <a:ext cx="13536677" cy="731308"/>
            </a:xfrm>
            <a:prstGeom prst="rect">
              <a:avLst/>
            </a:prstGeom>
          </p:spPr>
          <p:txBody>
            <a:bodyPr lIns="0" tIns="0" rIns="0" bIns="0" rtlCol="0" anchor="t">
              <a:spAutoFit/>
            </a:bodyPr>
            <a:lstStyle/>
            <a:p>
              <a:pPr>
                <a:lnSpc>
                  <a:spcPts val="4550"/>
                </a:lnSpc>
              </a:pPr>
              <a:r>
                <a:rPr lang="en-US" sz="3500">
                  <a:solidFill>
                    <a:srgbClr val="003EA8"/>
                  </a:solidFill>
                  <a:latin typeface="Muli Ultra-Bold"/>
                </a:rPr>
                <a:t>SubAdmin</a:t>
              </a:r>
            </a:p>
          </p:txBody>
        </p:sp>
        <p:sp>
          <p:nvSpPr>
            <p:cNvPr id="33" name="TextBox 33"/>
            <p:cNvSpPr txBox="1"/>
            <p:nvPr/>
          </p:nvSpPr>
          <p:spPr>
            <a:xfrm>
              <a:off x="0" y="815083"/>
              <a:ext cx="13536677" cy="946997"/>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000000"/>
                  </a:solidFill>
                  <a:latin typeface="Cabin"/>
                </a:rPr>
                <a:t>Là đối tượng quản lý phụ có một số chức năng được Admin cho phép.</a:t>
              </a:r>
            </a:p>
            <a:p>
              <a:pPr>
                <a:lnSpc>
                  <a:spcPts val="2859"/>
                </a:lnSpc>
              </a:pPr>
              <a:endParaRPr lang="en-US" sz="2199">
                <a:solidFill>
                  <a:srgbClr val="000000"/>
                </a:solidFill>
                <a:latin typeface="Cabin"/>
              </a:endParaRPr>
            </a:p>
          </p:txBody>
        </p:sp>
      </p:grpSp>
      <p:sp>
        <p:nvSpPr>
          <p:cNvPr id="34" name="Freeform 34"/>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5" name="Freeform 35"/>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6" name="Freeform 36"/>
          <p:cNvSpPr/>
          <p:nvPr/>
        </p:nvSpPr>
        <p:spPr>
          <a:xfrm>
            <a:off x="14011526" y="8735435"/>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94" y="657204"/>
            <a:ext cx="15795020" cy="1907038"/>
            <a:chOff x="0" y="0"/>
            <a:chExt cx="5762066" cy="695693"/>
          </a:xfrm>
        </p:grpSpPr>
        <p:sp>
          <p:nvSpPr>
            <p:cNvPr id="3" name="Freeform 3"/>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dirty="0"/>
            </a:p>
          </p:txBody>
        </p:sp>
      </p:grpSp>
      <p:sp>
        <p:nvSpPr>
          <p:cNvPr id="4" name="Freeform 4"/>
          <p:cNvSpPr/>
          <p:nvPr/>
        </p:nvSpPr>
        <p:spPr>
          <a:xfrm>
            <a:off x="1028700" y="2296523"/>
            <a:ext cx="10410511" cy="8630450"/>
          </a:xfrm>
          <a:custGeom>
            <a:avLst/>
            <a:gdLst/>
            <a:ahLst/>
            <a:cxnLst/>
            <a:rect l="l" t="t" r="r" b="b"/>
            <a:pathLst>
              <a:path w="10410511" h="8630450">
                <a:moveTo>
                  <a:pt x="0" y="0"/>
                </a:moveTo>
                <a:lnTo>
                  <a:pt x="10410511" y="0"/>
                </a:lnTo>
                <a:lnTo>
                  <a:pt x="10410511" y="8630450"/>
                </a:lnTo>
                <a:lnTo>
                  <a:pt x="0" y="8630450"/>
                </a:lnTo>
                <a:lnTo>
                  <a:pt x="0" y="0"/>
                </a:lnTo>
                <a:close/>
              </a:path>
            </a:pathLst>
          </a:custGeom>
          <a:blipFill>
            <a:blip r:embed="rId2"/>
            <a:stretch>
              <a:fillRect l="-851" r="-1147" b="-2074"/>
            </a:stretch>
          </a:blipFill>
        </p:spPr>
        <p:txBody>
          <a:bodyPr/>
          <a:lstStyle/>
          <a:p>
            <a:endParaRPr lang="en-US" dirty="0"/>
          </a:p>
        </p:txBody>
      </p:sp>
      <p:sp>
        <p:nvSpPr>
          <p:cNvPr id="5" name="TextBox 5"/>
          <p:cNvSpPr txBox="1"/>
          <p:nvPr/>
        </p:nvSpPr>
        <p:spPr>
          <a:xfrm>
            <a:off x="2976432" y="924923"/>
            <a:ext cx="12280743" cy="1371600"/>
          </a:xfrm>
          <a:prstGeom prst="rect">
            <a:avLst/>
          </a:prstGeom>
        </p:spPr>
        <p:txBody>
          <a:bodyPr lIns="0" tIns="0" rIns="0" bIns="0" rtlCol="0" anchor="t">
            <a:spAutoFit/>
          </a:bodyPr>
          <a:lstStyle/>
          <a:p>
            <a:pPr marL="0" lvl="0" indent="0" algn="ctr">
              <a:lnSpc>
                <a:spcPts val="10800"/>
              </a:lnSpc>
              <a:spcBef>
                <a:spcPct val="0"/>
              </a:spcBef>
            </a:pPr>
            <a:r>
              <a:rPr lang="en-US" sz="9000" dirty="0" err="1">
                <a:solidFill>
                  <a:srgbClr val="003EA8"/>
                </a:solidFill>
                <a:latin typeface="Muli Bold"/>
              </a:rPr>
              <a:t>Lớp</a:t>
            </a:r>
            <a:r>
              <a:rPr lang="en-US" sz="9000" dirty="0">
                <a:solidFill>
                  <a:srgbClr val="003EA8"/>
                </a:solidFill>
                <a:latin typeface="Muli Bold"/>
              </a:rPr>
              <a:t> </a:t>
            </a:r>
            <a:r>
              <a:rPr lang="en-US" sz="9000" dirty="0" err="1">
                <a:solidFill>
                  <a:srgbClr val="003EA8"/>
                </a:solidFill>
                <a:latin typeface="Muli Bold"/>
              </a:rPr>
              <a:t>QLMEMBER</a:t>
            </a:r>
            <a:endParaRPr lang="en-US" sz="9000" dirty="0">
              <a:solidFill>
                <a:srgbClr val="003EA8"/>
              </a:solidFill>
              <a:latin typeface="Muli Bold"/>
            </a:endParaRPr>
          </a:p>
        </p:txBody>
      </p:sp>
      <p:sp>
        <p:nvSpPr>
          <p:cNvPr id="6" name="TextBox 6"/>
          <p:cNvSpPr txBox="1"/>
          <p:nvPr/>
        </p:nvSpPr>
        <p:spPr>
          <a:xfrm>
            <a:off x="10604907" y="3098456"/>
            <a:ext cx="7683093" cy="6540527"/>
          </a:xfrm>
          <a:prstGeom prst="rect">
            <a:avLst/>
          </a:prstGeom>
        </p:spPr>
        <p:txBody>
          <a:bodyPr lIns="0" tIns="0" rIns="0" bIns="0" rtlCol="0" anchor="t">
            <a:spAutoFit/>
          </a:bodyPr>
          <a:lstStyle/>
          <a:p>
            <a:pPr>
              <a:lnSpc>
                <a:spcPts val="3247"/>
              </a:lnSpc>
            </a:pPr>
            <a:r>
              <a:rPr lang="en-US" sz="2497">
                <a:solidFill>
                  <a:srgbClr val="000000"/>
                </a:solidFill>
                <a:latin typeface="Cabin"/>
              </a:rPr>
              <a:t>Lớp qlmember là lớp được tạo ra để sử dụng và quản lý member.</a:t>
            </a:r>
          </a:p>
          <a:p>
            <a:pPr>
              <a:lnSpc>
                <a:spcPts val="3247"/>
              </a:lnSpc>
            </a:pPr>
            <a:r>
              <a:rPr lang="en-US" sz="2497">
                <a:solidFill>
                  <a:srgbClr val="000000"/>
                </a:solidFill>
                <a:latin typeface="Cabin Italics"/>
              </a:rPr>
              <a:t>Thuộc tính private:</a:t>
            </a:r>
          </a:p>
          <a:p>
            <a:pPr marL="539294" lvl="1" indent="-269647">
              <a:lnSpc>
                <a:spcPts val="3247"/>
              </a:lnSpc>
              <a:buFont typeface="Arial"/>
              <a:buChar char="•"/>
            </a:pPr>
            <a:r>
              <a:rPr lang="en-US" sz="2497">
                <a:solidFill>
                  <a:srgbClr val="000000"/>
                </a:solidFill>
                <a:latin typeface="Cabin"/>
              </a:rPr>
              <a:t>size: Thể hiện số lượng khách hàng.</a:t>
            </a:r>
          </a:p>
          <a:p>
            <a:pPr marL="539294" lvl="1" indent="-269647">
              <a:lnSpc>
                <a:spcPts val="3247"/>
              </a:lnSpc>
              <a:buFont typeface="Arial"/>
              <a:buChar char="•"/>
            </a:pPr>
            <a:r>
              <a:rPr lang="en-US" sz="2497">
                <a:solidFill>
                  <a:srgbClr val="000000"/>
                </a:solidFill>
                <a:latin typeface="Cabin"/>
              </a:rPr>
              <a:t>data: lưu trữ dữ liệu.</a:t>
            </a:r>
          </a:p>
          <a:p>
            <a:pPr>
              <a:lnSpc>
                <a:spcPts val="3247"/>
              </a:lnSpc>
            </a:pPr>
            <a:r>
              <a:rPr lang="en-US" sz="2497">
                <a:solidFill>
                  <a:srgbClr val="000000"/>
                </a:solidFill>
                <a:latin typeface="Cabin Italics"/>
              </a:rPr>
              <a:t>Thuộc tính public:</a:t>
            </a:r>
          </a:p>
          <a:p>
            <a:pPr>
              <a:lnSpc>
                <a:spcPts val="3247"/>
              </a:lnSpc>
            </a:pPr>
            <a:r>
              <a:rPr lang="en-US" sz="2497">
                <a:solidFill>
                  <a:srgbClr val="000000"/>
                </a:solidFill>
                <a:latin typeface="Cabin"/>
              </a:rPr>
              <a:t>Hàm Khởi Tạo : có tham số để giúp khởi tạo 1 đối tượng thuộc lớp qlmember.</a:t>
            </a:r>
          </a:p>
          <a:p>
            <a:pPr>
              <a:lnSpc>
                <a:spcPts val="3247"/>
              </a:lnSpc>
            </a:pPr>
            <a:r>
              <a:rPr lang="en-US" sz="2497">
                <a:solidFill>
                  <a:srgbClr val="000000"/>
                </a:solidFill>
                <a:latin typeface="Cabin"/>
              </a:rPr>
              <a:t>Các hàm chức năng:</a:t>
            </a:r>
          </a:p>
          <a:p>
            <a:pPr>
              <a:lnSpc>
                <a:spcPts val="3247"/>
              </a:lnSpc>
            </a:pPr>
            <a:r>
              <a:rPr lang="en-US" sz="2497">
                <a:solidFill>
                  <a:srgbClr val="000000"/>
                </a:solidFill>
                <a:latin typeface="Cabin"/>
              </a:rPr>
              <a:t>Delete(): thực hiện việc xóa một khách hàng.</a:t>
            </a:r>
          </a:p>
          <a:p>
            <a:pPr>
              <a:lnSpc>
                <a:spcPts val="3247"/>
              </a:lnSpc>
            </a:pPr>
            <a:r>
              <a:rPr lang="en-US" sz="2497">
                <a:solidFill>
                  <a:srgbClr val="000000"/>
                </a:solidFill>
                <a:latin typeface="Cabin"/>
              </a:rPr>
              <a:t>Add(): thực hiện việc thêm một khách hàng.</a:t>
            </a:r>
          </a:p>
          <a:p>
            <a:pPr>
              <a:lnSpc>
                <a:spcPts val="3247"/>
              </a:lnSpc>
            </a:pPr>
            <a:r>
              <a:rPr lang="en-US" sz="2497">
                <a:solidFill>
                  <a:srgbClr val="000000"/>
                </a:solidFill>
                <a:latin typeface="Cabin"/>
              </a:rPr>
              <a:t>UppDate(): thực hiện cập nhật thông tin.</a:t>
            </a:r>
          </a:p>
          <a:p>
            <a:pPr>
              <a:lnSpc>
                <a:spcPts val="3247"/>
              </a:lnSpc>
            </a:pPr>
            <a:r>
              <a:rPr lang="en-US" sz="2497">
                <a:solidFill>
                  <a:srgbClr val="000000"/>
                </a:solidFill>
                <a:latin typeface="Cabin"/>
              </a:rPr>
              <a:t>Statistic(): Thống kê.</a:t>
            </a:r>
          </a:p>
          <a:p>
            <a:pPr>
              <a:lnSpc>
                <a:spcPts val="3247"/>
              </a:lnSpc>
            </a:pPr>
            <a:r>
              <a:rPr lang="en-US" sz="2497">
                <a:solidFill>
                  <a:srgbClr val="000000"/>
                </a:solidFill>
                <a:latin typeface="Cabin"/>
              </a:rPr>
              <a:t>Dkgoitap(): thực hiện việc đăng kí gói tập cho khách hàng.</a:t>
            </a:r>
          </a:p>
          <a:p>
            <a:pPr>
              <a:lnSpc>
                <a:spcPts val="3247"/>
              </a:lnSpc>
            </a:pPr>
            <a:r>
              <a:rPr lang="en-US" sz="2497">
                <a:solidFill>
                  <a:srgbClr val="000000"/>
                </a:solidFill>
                <a:latin typeface="Cabin"/>
              </a:rPr>
              <a:t>Dk_lichtap(): thực hiện đăng kí lịch tập cho khách hàng. </a:t>
            </a:r>
          </a:p>
          <a:p>
            <a:pPr>
              <a:lnSpc>
                <a:spcPts val="3247"/>
              </a:lnSpc>
            </a:pPr>
            <a:endParaRPr lang="en-US" sz="2497">
              <a:solidFill>
                <a:srgbClr val="000000"/>
              </a:solidFill>
              <a:latin typeface="Cabin"/>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1144</Words>
  <Application>Microsoft Office PowerPoint</Application>
  <PresentationFormat>Custom</PresentationFormat>
  <Paragraphs>114</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Calibri</vt:lpstr>
      <vt:lpstr>Arial</vt:lpstr>
      <vt:lpstr>Muli Ultra-Bold</vt:lpstr>
      <vt:lpstr>Cabin</vt:lpstr>
      <vt:lpstr>Cabin Italics</vt:lpstr>
      <vt:lpstr>Times New Roman</vt:lpstr>
      <vt:lpstr>Muli Bold</vt:lpstr>
      <vt:lpstr>Noto Serif Display</vt:lpstr>
      <vt:lpstr>Noto Sans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hải quân Trắng Đen Vẽ nguệch ngoạc Kế hoạch Kinh doanh Bản thuyết trình Kinh doanh</dc:title>
  <cp:lastModifiedBy>Lê Minh Hoàng</cp:lastModifiedBy>
  <cp:revision>2</cp:revision>
  <dcterms:created xsi:type="dcterms:W3CDTF">2006-08-16T00:00:00Z</dcterms:created>
  <dcterms:modified xsi:type="dcterms:W3CDTF">2023-12-15T16:45:44Z</dcterms:modified>
  <dc:identifier>DAF3D_kMBNo</dc:identifier>
</cp:coreProperties>
</file>